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0" r:id="rId1"/>
  </p:sldMasterIdLst>
  <p:notesMasterIdLst>
    <p:notesMasterId r:id="rId18"/>
  </p:notesMasterIdLst>
  <p:sldIdLst>
    <p:sldId id="1249" r:id="rId2"/>
    <p:sldId id="320" r:id="rId3"/>
    <p:sldId id="1250" r:id="rId4"/>
    <p:sldId id="1276" r:id="rId5"/>
    <p:sldId id="1277" r:id="rId6"/>
    <p:sldId id="1278" r:id="rId7"/>
    <p:sldId id="1279" r:id="rId8"/>
    <p:sldId id="1251" r:id="rId9"/>
    <p:sldId id="1254" r:id="rId10"/>
    <p:sldId id="1255" r:id="rId11"/>
    <p:sldId id="1253" r:id="rId12"/>
    <p:sldId id="1256" r:id="rId13"/>
    <p:sldId id="1257" r:id="rId14"/>
    <p:sldId id="1258" r:id="rId15"/>
    <p:sldId id="1259" r:id="rId16"/>
    <p:sldId id="32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0224B4-458E-4672-9632-AF625F4F76E6}" v="2" dt="2024-07-02T16:53:30.3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101" d="100"/>
          <a:sy n="101" d="100"/>
        </p:scale>
        <p:origin x="85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nters, Amber" userId="389caf7d-7f00-408e-a4e9-0c8935e7778a" providerId="ADAL" clId="{029ADE84-9864-4849-AD7C-4D4EC2AB9DB0}"/>
    <pc:docChg chg="modSld">
      <pc:chgData name="Winters, Amber" userId="389caf7d-7f00-408e-a4e9-0c8935e7778a" providerId="ADAL" clId="{029ADE84-9864-4849-AD7C-4D4EC2AB9DB0}" dt="2024-07-02T16:59:11.052" v="44" actId="20577"/>
      <pc:docMkLst>
        <pc:docMk/>
      </pc:docMkLst>
      <pc:sldChg chg="modNotesTx">
        <pc:chgData name="Winters, Amber" userId="389caf7d-7f00-408e-a4e9-0c8935e7778a" providerId="ADAL" clId="{029ADE84-9864-4849-AD7C-4D4EC2AB9DB0}" dt="2024-07-02T16:59:11.052" v="44" actId="20577"/>
        <pc:sldMkLst>
          <pc:docMk/>
          <pc:sldMk cId="2308208612" sldId="1254"/>
        </pc:sldMkLst>
      </pc:sldChg>
    </pc:docChg>
  </pc:docChgLst>
  <pc:docChgLst>
    <pc:chgData name="Winters, Amber" userId="389caf7d-7f00-408e-a4e9-0c8935e7778a" providerId="ADAL" clId="{4E0224B4-458E-4672-9632-AF625F4F76E6}"/>
    <pc:docChg chg="custSel modSld">
      <pc:chgData name="Winters, Amber" userId="389caf7d-7f00-408e-a4e9-0c8935e7778a" providerId="ADAL" clId="{4E0224B4-458E-4672-9632-AF625F4F76E6}" dt="2024-07-02T16:53:49.889" v="32" actId="478"/>
      <pc:docMkLst>
        <pc:docMk/>
      </pc:docMkLst>
      <pc:sldChg chg="addSp delSp modSp mod">
        <pc:chgData name="Winters, Amber" userId="389caf7d-7f00-408e-a4e9-0c8935e7778a" providerId="ADAL" clId="{4E0224B4-458E-4672-9632-AF625F4F76E6}" dt="2024-07-02T16:53:49.889" v="32" actId="478"/>
        <pc:sldMkLst>
          <pc:docMk/>
          <pc:sldMk cId="2308208612" sldId="1254"/>
        </pc:sldMkLst>
        <pc:picChg chg="del">
          <ac:chgData name="Winters, Amber" userId="389caf7d-7f00-408e-a4e9-0c8935e7778a" providerId="ADAL" clId="{4E0224B4-458E-4672-9632-AF625F4F76E6}" dt="2024-07-02T16:53:49.889" v="32" actId="478"/>
          <ac:picMkLst>
            <pc:docMk/>
            <pc:sldMk cId="2308208612" sldId="1254"/>
            <ac:picMk id="6" creationId="{F3AD604C-1212-F9E8-C44B-1098AD49FFCC}"/>
          </ac:picMkLst>
        </pc:picChg>
        <pc:picChg chg="add del mod">
          <ac:chgData name="Winters, Amber" userId="389caf7d-7f00-408e-a4e9-0c8935e7778a" providerId="ADAL" clId="{4E0224B4-458E-4672-9632-AF625F4F76E6}" dt="2024-07-02T16:53:10.525" v="15" actId="478"/>
          <ac:picMkLst>
            <pc:docMk/>
            <pc:sldMk cId="2308208612" sldId="1254"/>
            <ac:picMk id="12" creationId="{4C3FD33E-7AD1-0DE1-1E04-050CDF7E014D}"/>
          </ac:picMkLst>
        </pc:picChg>
        <pc:picChg chg="add mod ord">
          <ac:chgData name="Winters, Amber" userId="389caf7d-7f00-408e-a4e9-0c8935e7778a" providerId="ADAL" clId="{4E0224B4-458E-4672-9632-AF625F4F76E6}" dt="2024-07-02T16:53:47.722" v="31" actId="167"/>
          <ac:picMkLst>
            <pc:docMk/>
            <pc:sldMk cId="2308208612" sldId="1254"/>
            <ac:picMk id="17" creationId="{B21DF7B0-340C-C8BD-0C49-B11096D8076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64467A-5E12-4E8E-ADC7-B56B0CA8D220}" type="datetimeFigureOut">
              <a:rPr lang="en-US" smtClean="0"/>
              <a:t>7/2/2024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62D0CE-31F7-4E21-A02D-8FB8926BD74F}" type="slidenum">
              <a:rPr lang="en-US" smtClean="0"/>
              <a:t>‹#›</a:t>
            </a:fld>
            <a:endParaRPr lang="en-US"/>
          </a:p>
        </p:txBody>
      </p:sp>
    </p:spTree>
    <p:extLst>
      <p:ext uri="{BB962C8B-B14F-4D97-AF65-F5344CB8AC3E}">
        <p14:creationId xmlns:p14="http://schemas.microsoft.com/office/powerpoint/2010/main" val="4276045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Utilize this slide deck to train your staff on </a:t>
            </a:r>
            <a:r>
              <a:rPr lang="en-US" i="1" dirty="0"/>
              <a:t>Gale Presents: Peterson’s Career Prep</a:t>
            </a:r>
            <a:r>
              <a:rPr lang="en-US" dirty="0"/>
              <a:t>. You can use as many or as few slides as you like, and you will find comments in the notes sections to help you with your presentation. If time allows, it’s suggested that you walk through the resource live so your staff can get a feel of the workflows and tools.</a:t>
            </a:r>
          </a:p>
        </p:txBody>
      </p:sp>
      <p:sp>
        <p:nvSpPr>
          <p:cNvPr id="4" name="Slide Number Placeholder 3"/>
          <p:cNvSpPr>
            <a:spLocks noGrp="1"/>
          </p:cNvSpPr>
          <p:nvPr>
            <p:ph type="sldNum" sz="quarter" idx="5"/>
          </p:nvPr>
        </p:nvSpPr>
        <p:spPr/>
        <p:txBody>
          <a:bodyPr/>
          <a:lstStyle/>
          <a:p>
            <a:fld id="{9162D0CE-31F7-4E21-A02D-8FB8926BD74F}" type="slidenum">
              <a:rPr lang="en-US" smtClean="0"/>
              <a:t>1</a:t>
            </a:fld>
            <a:endParaRPr lang="en-US"/>
          </a:p>
        </p:txBody>
      </p:sp>
    </p:spTree>
    <p:extLst>
      <p:ext uri="{BB962C8B-B14F-4D97-AF65-F5344CB8AC3E}">
        <p14:creationId xmlns:p14="http://schemas.microsoft.com/office/powerpoint/2010/main" val="37631170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Gale Presents: Peterson’s Career Prep</a:t>
            </a:r>
            <a:r>
              <a:rPr lang="en-US" i="0" dirty="0"/>
              <a:t> includes a job search to discover the job openings available to your users. The search is broken into government and non-government jobs and is powered by Indeed.</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02832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a basic search, there are two pathways to access the Career Tools content within </a:t>
            </a:r>
            <a:r>
              <a:rPr lang="en-US" i="1" dirty="0"/>
              <a:t>Gale Presents: Peterson’s Career Prep</a:t>
            </a:r>
            <a:r>
              <a:rPr lang="en-US" dirty="0"/>
              <a:t>. Towards the top of the homepage users can select </a:t>
            </a:r>
            <a:r>
              <a:rPr lang="en-US" b="1" dirty="0"/>
              <a:t>Explore Career Options </a:t>
            </a:r>
            <a:r>
              <a:rPr lang="en-US" dirty="0"/>
              <a:t>to be taken to a list of tools. Scrolling down on the homepage users will find a </a:t>
            </a:r>
            <a:r>
              <a:rPr lang="en-US" b="1" dirty="0"/>
              <a:t>Career Tools </a:t>
            </a:r>
            <a:r>
              <a:rPr lang="en-US" dirty="0"/>
              <a:t>section which provides direct links to the specific tools.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06973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school search provides not only a simple search experience, but also detailed filters to help users narrow down to the exact school types they are looking for. They can filter by location, school type, area of study, and more. We also include an option to toggle to only distance learning schools, if users need to take online courses.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33330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layout for the scholarship search is identical to the school search, which allows for a consistent user experience. Your users can filter based on award type, school type, or applicant demographics (like ethnicity).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84542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final step towards higher learning, your users can spend time taking a full financial aid assessment to ensure they understand the process, pros, and cons of taking out student loans.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46328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the Career Tools, the School and Scholarship tools have two access points (in addition to the basic search) on the homepage. They can select </a:t>
            </a:r>
            <a:r>
              <a:rPr lang="en-US" b="1" dirty="0"/>
              <a:t>Find a School or a Scholarship </a:t>
            </a:r>
            <a:r>
              <a:rPr lang="en-US" dirty="0"/>
              <a:t>at the top of the page or scroll down to </a:t>
            </a:r>
            <a:r>
              <a:rPr lang="en-US" b="1" dirty="0"/>
              <a:t>Find a School or Scholarship </a:t>
            </a:r>
            <a:r>
              <a:rPr lang="en-US" dirty="0"/>
              <a:t>lower on the page.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48899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Use this slide as a visual prompt for final questions and/or discussions. </a:t>
            </a:r>
            <a:r>
              <a:rPr lang="en-US" i="0" dirty="0"/>
              <a:t>If you have the time, consider accessing the resource now to walk through the tools with your staff.</a:t>
            </a: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7286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Gale Presents: Peterson’s Career Prep</a:t>
            </a:r>
            <a:r>
              <a:rPr lang="en-US" i="0" dirty="0"/>
              <a:t> includes career tools designed to support users looking to start a new career or advance in their current career. They can build a resume, search for career advice, and find a job. If a career requires additional education, your users can utilize the School and Scholarship tools to locate a school of interest and scholarships to help lessen the financial impact. Users can also take a financial aid quiz to ensure they understand the process and results of taking out student loans.</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62069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Our resume builder provides an engaging and interactive platform in which your users can upload and edit a current resume or start a new one. To supplement their resume, users can also create a cover letter and business website to forward to potential employers.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00987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b="1" dirty="0"/>
              <a:t>Resume Tool </a:t>
            </a:r>
            <a:r>
              <a:rPr lang="en-US" dirty="0"/>
              <a:t>is a powerful and detailed tool designed to guide users through the resume development process. With that in mind, we are going to take a quick tour of the tool.</a:t>
            </a:r>
          </a:p>
          <a:p>
            <a:endParaRPr lang="en-US" dirty="0"/>
          </a:p>
          <a:p>
            <a:r>
              <a:rPr lang="en-US" dirty="0"/>
              <a:t>Once a user selects </a:t>
            </a:r>
            <a:r>
              <a:rPr lang="en-US" b="1" dirty="0"/>
              <a:t>Create New Resume</a:t>
            </a:r>
            <a:r>
              <a:rPr lang="en-US" dirty="0"/>
              <a:t>, they are given the option to use an existing resume, use sample content, or start from scratch.</a:t>
            </a:r>
          </a:p>
          <a:p>
            <a:endParaRPr lang="en-US" dirty="0"/>
          </a:p>
          <a:p>
            <a:r>
              <a:rPr lang="en-US" dirty="0"/>
              <a:t>Selecting </a:t>
            </a:r>
            <a:r>
              <a:rPr lang="en-US" b="1" dirty="0"/>
              <a:t>Use Existing Resume </a:t>
            </a:r>
            <a:r>
              <a:rPr lang="en-US" dirty="0"/>
              <a:t>allows the user to upload their content directly to the platform. Word, PDF, and PowerPoint are all accepted file types. Users can also utilize their LinkedIn information.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3AF689-DF9C-4FBD-9303-5CCF87836E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3810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b="1" dirty="0"/>
              <a:t>Resume Tool </a:t>
            </a:r>
            <a:r>
              <a:rPr lang="en-US" dirty="0"/>
              <a:t>provides users with access to sample content for entry, mid, and senior level individuals targeting a variety of industries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3AF689-DF9C-4FBD-9303-5CCF87836E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49709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users choose to start from scratch, they can access more than 20 templates that design their resume for them. They will then be able to edit the sections and add their information. They can choose to skip using a template and can change their template choice throughout the process.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3AF689-DF9C-4FBD-9303-5CCF87836E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6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a users begins creating their resume, they will have access to tools including the option to change the template, colors, fonts, and sections.</a:t>
            </a:r>
          </a:p>
          <a:p>
            <a:endParaRPr lang="en-US" dirty="0"/>
          </a:p>
          <a:p>
            <a:r>
              <a:rPr lang="en-US" dirty="0"/>
              <a:t>When they are ready, they will be able to either share a link to their content or download it. This process also works for users creating a cover letter or website.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3AF689-DF9C-4FBD-9303-5CCF87836E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23921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Gale Presents: Peterson’s Career Prep</a:t>
            </a:r>
            <a:r>
              <a:rPr lang="en-US" i="0" dirty="0"/>
              <a:t> also supports users looking for advice on a variety of career topics. The advice section includes full learning modules that cover common topics like job searching, networking, salary negotiations, and more.</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64099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support users looking to find a career, the Find a Career section provides detailed assessments to organize their career interests. Each career match provides information about the career including a description, educational requirements</a:t>
            </a:r>
            <a:r>
              <a:rPr lang="en-US"/>
              <a:t>, outlook, </a:t>
            </a:r>
            <a:r>
              <a:rPr lang="en-US" dirty="0"/>
              <a:t>and average salary.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4706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py">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29DA6D4-BD2D-D70E-E147-A3E7ACA538CB}"/>
              </a:ext>
            </a:extLst>
          </p:cNvPr>
          <p:cNvPicPr>
            <a:picLocks noChangeAspect="1"/>
          </p:cNvPicPr>
          <p:nvPr userDrawn="1"/>
        </p:nvPicPr>
        <p:blipFill>
          <a:blip r:embed="rId2"/>
          <a:stretch>
            <a:fillRect/>
          </a:stretch>
        </p:blipFill>
        <p:spPr>
          <a:xfrm>
            <a:off x="560053" y="6155805"/>
            <a:ext cx="2660819" cy="460350"/>
          </a:xfrm>
          <a:prstGeom prst="rect">
            <a:avLst/>
          </a:prstGeom>
        </p:spPr>
      </p:pic>
      <p:pic>
        <p:nvPicPr>
          <p:cNvPr id="17" name="Graphic 16">
            <a:extLst>
              <a:ext uri="{FF2B5EF4-FFF2-40B4-BE49-F238E27FC236}">
                <a16:creationId xmlns:a16="http://schemas.microsoft.com/office/drawing/2014/main" id="{678E46DE-D42A-B55D-F826-B0E5425D807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89882" y="6155805"/>
            <a:ext cx="1578346" cy="460351"/>
          </a:xfrm>
          <a:prstGeom prst="rect">
            <a:avLst/>
          </a:prstGeom>
        </p:spPr>
      </p:pic>
      <p:sp>
        <p:nvSpPr>
          <p:cNvPr id="12" name="Text Placeholder 26"/>
          <p:cNvSpPr>
            <a:spLocks noGrp="1"/>
          </p:cNvSpPr>
          <p:nvPr>
            <p:ph type="body" sz="quarter" idx="14" hasCustomPrompt="1"/>
          </p:nvPr>
        </p:nvSpPr>
        <p:spPr>
          <a:xfrm>
            <a:off x="649980" y="1514474"/>
            <a:ext cx="10818250" cy="396771"/>
          </a:xfrm>
          <a:prstGeom prst="rect">
            <a:avLst/>
          </a:prstGeom>
        </p:spPr>
        <p:txBody>
          <a:bodyPr/>
          <a:lstStyle>
            <a:lvl1pPr marL="0" indent="0">
              <a:buFontTx/>
              <a:buNone/>
              <a:defRPr sz="2200" b="1" i="0" cap="all" baseline="0">
                <a:solidFill>
                  <a:srgbClr val="DC4405"/>
                </a:solidFill>
                <a:latin typeface="+mj-lt"/>
                <a:ea typeface="Arial" charset="0"/>
                <a:cs typeface="Arial" charset="0"/>
              </a:defRPr>
            </a:lvl1pPr>
            <a:lvl2pPr marL="457189" indent="0">
              <a:buFontTx/>
              <a:buNone/>
              <a:defRPr sz="1800" cap="all" baseline="0">
                <a:solidFill>
                  <a:schemeClr val="accent6"/>
                </a:solidFill>
                <a:latin typeface="DIN-Medium" charset="0"/>
              </a:defRPr>
            </a:lvl2pPr>
            <a:lvl3pPr marL="914377" indent="0">
              <a:buFontTx/>
              <a:buNone/>
              <a:defRPr sz="1800" cap="all" baseline="0">
                <a:solidFill>
                  <a:schemeClr val="accent6"/>
                </a:solidFill>
                <a:latin typeface="DIN-Medium" charset="0"/>
              </a:defRPr>
            </a:lvl3pPr>
            <a:lvl4pPr marL="1371566" indent="0">
              <a:buFontTx/>
              <a:buNone/>
              <a:defRPr sz="1800" cap="all" baseline="0">
                <a:solidFill>
                  <a:schemeClr val="accent6"/>
                </a:solidFill>
                <a:latin typeface="DIN-Medium" charset="0"/>
              </a:defRPr>
            </a:lvl4pPr>
            <a:lvl5pPr marL="1828755" indent="0">
              <a:buFontTx/>
              <a:buNone/>
              <a:defRPr sz="1800" cap="all" baseline="0">
                <a:solidFill>
                  <a:schemeClr val="accent6"/>
                </a:solidFill>
                <a:latin typeface="DIN-Medium" charset="0"/>
              </a:defRPr>
            </a:lvl5pPr>
          </a:lstStyle>
          <a:p>
            <a:pPr lvl="0"/>
            <a:r>
              <a:rPr lang="en-US"/>
              <a:t>SUBHEAD</a:t>
            </a:r>
          </a:p>
        </p:txBody>
      </p:sp>
      <p:sp>
        <p:nvSpPr>
          <p:cNvPr id="11" name="Text Placeholder 6"/>
          <p:cNvSpPr>
            <a:spLocks noGrp="1"/>
          </p:cNvSpPr>
          <p:nvPr>
            <p:ph idx="1" hasCustomPrompt="1"/>
          </p:nvPr>
        </p:nvSpPr>
        <p:spPr>
          <a:xfrm>
            <a:off x="649979" y="2083633"/>
            <a:ext cx="10818250" cy="3836993"/>
          </a:xfrm>
          <a:prstGeom prst="rect">
            <a:avLst/>
          </a:prstGeom>
        </p:spPr>
        <p:txBody>
          <a:bodyPr vert="horz" lIns="91440" tIns="45720" rIns="91440" bIns="45720" rtlCol="0">
            <a:normAutofit/>
          </a:bodyPr>
          <a:lstStyle>
            <a:lvl1pPr>
              <a:defRPr>
                <a:solidFill>
                  <a:srgbClr val="18324D"/>
                </a:solidFill>
                <a:latin typeface="+mj-lt"/>
              </a:defRPr>
            </a:lvl1pPr>
            <a:lvl2pPr>
              <a:defRPr>
                <a:solidFill>
                  <a:srgbClr val="18324D"/>
                </a:solidFill>
                <a:latin typeface="+mj-lt"/>
              </a:defRPr>
            </a:lvl2pPr>
            <a:lvl3pPr>
              <a:defRPr>
                <a:solidFill>
                  <a:srgbClr val="18324D"/>
                </a:solidFill>
                <a:latin typeface="+mj-lt"/>
              </a:defRPr>
            </a:lvl3pPr>
            <a:lvl4pPr>
              <a:defRPr>
                <a:solidFill>
                  <a:srgbClr val="18324D"/>
                </a:solidFill>
                <a:latin typeface="+mj-lt"/>
              </a:defRPr>
            </a:lvl4pPr>
            <a:lvl5pPr>
              <a:defRPr>
                <a:solidFill>
                  <a:srgbClr val="18324D"/>
                </a:solidFill>
                <a:latin typeface="+mj-lt"/>
              </a:defRPr>
            </a:lvl5pPr>
            <a:lvl6pPr>
              <a:defRPr>
                <a:solidFill>
                  <a:srgbClr val="18324D"/>
                </a:solidFill>
                <a:latin typeface="+mj-lt"/>
              </a:defRPr>
            </a:lvl6pPr>
          </a:lstStyle>
          <a:p>
            <a:pPr lvl="0"/>
            <a:r>
              <a:rPr lang="en-US"/>
              <a:t>Click to edit Master text styles </a:t>
            </a:r>
            <a:r>
              <a:rPr lang="mr-IN"/>
              <a:t>–</a:t>
            </a:r>
            <a:r>
              <a:rPr lang="en-US"/>
              <a:t> Open Sans 18pt</a:t>
            </a:r>
          </a:p>
          <a:p>
            <a:pPr lvl="1"/>
            <a:r>
              <a:rPr lang="en-US"/>
              <a:t>Second level </a:t>
            </a:r>
            <a:r>
              <a:rPr lang="mr-IN"/>
              <a:t>–</a:t>
            </a:r>
            <a:r>
              <a:rPr lang="en-US"/>
              <a:t> Open Sans 16pt</a:t>
            </a:r>
          </a:p>
          <a:p>
            <a:pPr lvl="2"/>
            <a:r>
              <a:rPr lang="en-US"/>
              <a:t>Third Level </a:t>
            </a:r>
            <a:r>
              <a:rPr lang="mr-IN"/>
              <a:t>–</a:t>
            </a:r>
            <a:r>
              <a:rPr lang="en-US"/>
              <a:t> Open Sans 16pt</a:t>
            </a:r>
          </a:p>
          <a:p>
            <a:pPr lvl="3"/>
            <a:r>
              <a:rPr lang="en-US"/>
              <a:t>Fourth Level </a:t>
            </a:r>
            <a:r>
              <a:rPr lang="mr-IN"/>
              <a:t>–</a:t>
            </a:r>
            <a:r>
              <a:rPr lang="en-US"/>
              <a:t> Open Sans 16pt</a:t>
            </a:r>
          </a:p>
          <a:p>
            <a:pPr lvl="4"/>
            <a:r>
              <a:rPr lang="en-US"/>
              <a:t>Fifth Level </a:t>
            </a:r>
            <a:r>
              <a:rPr lang="mr-IN"/>
              <a:t>–</a:t>
            </a:r>
            <a:r>
              <a:rPr lang="en-US"/>
              <a:t> Open Sans 16pt</a:t>
            </a:r>
          </a:p>
          <a:p>
            <a:pPr lvl="5"/>
            <a:r>
              <a:rPr lang="en-US" sz="1600"/>
              <a:t>Sixth Level </a:t>
            </a:r>
            <a:r>
              <a:rPr lang="mr-IN" sz="1600"/>
              <a:t>–</a:t>
            </a:r>
            <a:r>
              <a:rPr lang="en-US" sz="1600"/>
              <a:t> </a:t>
            </a:r>
            <a:r>
              <a:rPr lang="en-US"/>
              <a:t>Open Sans</a:t>
            </a:r>
            <a:r>
              <a:rPr lang="en-US" sz="1600"/>
              <a:t> 16pt</a:t>
            </a:r>
          </a:p>
        </p:txBody>
      </p:sp>
      <p:sp>
        <p:nvSpPr>
          <p:cNvPr id="4" name="Title 3">
            <a:extLst>
              <a:ext uri="{FF2B5EF4-FFF2-40B4-BE49-F238E27FC236}">
                <a16:creationId xmlns:a16="http://schemas.microsoft.com/office/drawing/2014/main" id="{B8DABDC0-A94B-4280-B16C-91D942147DA0}"/>
              </a:ext>
            </a:extLst>
          </p:cNvPr>
          <p:cNvSpPr>
            <a:spLocks noGrp="1"/>
          </p:cNvSpPr>
          <p:nvPr>
            <p:ph type="title"/>
          </p:nvPr>
        </p:nvSpPr>
        <p:spPr>
          <a:xfrm>
            <a:off x="603504" y="292608"/>
            <a:ext cx="10864724" cy="694944"/>
          </a:xfrm>
        </p:spPr>
        <p:txBody>
          <a:bodyPr/>
          <a:lstStyle>
            <a:lvl1pPr>
              <a:defRPr>
                <a:solidFill>
                  <a:srgbClr val="18324D"/>
                </a:solidFill>
              </a:defRPr>
            </a:lvl1pPr>
          </a:lstStyle>
          <a:p>
            <a:r>
              <a:rPr lang="en-US"/>
              <a:t>Click to edit Master title style</a:t>
            </a:r>
          </a:p>
        </p:txBody>
      </p:sp>
      <p:sp>
        <p:nvSpPr>
          <p:cNvPr id="5" name="Slide Number Placeholder 1">
            <a:extLst>
              <a:ext uri="{FF2B5EF4-FFF2-40B4-BE49-F238E27FC236}">
                <a16:creationId xmlns:a16="http://schemas.microsoft.com/office/drawing/2014/main" id="{D3DABE4C-A22C-FFDC-73E2-14DE3407EF12}"/>
              </a:ext>
            </a:extLst>
          </p:cNvPr>
          <p:cNvSpPr>
            <a:spLocks noGrp="1"/>
          </p:cNvSpPr>
          <p:nvPr>
            <p:ph type="sldNum" sz="quarter" idx="21"/>
          </p:nvPr>
        </p:nvSpPr>
        <p:spPr>
          <a:xfrm>
            <a:off x="5728591" y="6251030"/>
            <a:ext cx="367259" cy="365125"/>
          </a:xfrm>
        </p:spPr>
        <p:txBody>
          <a:bodyPr/>
          <a:lstStyle>
            <a:lvl1pPr>
              <a:defRPr>
                <a:solidFill>
                  <a:schemeClr val="tx1">
                    <a:lumMod val="75000"/>
                    <a:lumOff val="25000"/>
                  </a:schemeClr>
                </a:solidFill>
              </a:defRPr>
            </a:lvl1pPr>
          </a:lstStyle>
          <a:p>
            <a:fld id="{282A3021-2E9D-4A45-A228-088E67FB350E}" type="slidenum">
              <a:rPr lang="en-US" smtClean="0"/>
              <a:pPr/>
              <a:t>‹#›</a:t>
            </a:fld>
            <a:endParaRPr lang="en-US" dirty="0"/>
          </a:p>
        </p:txBody>
      </p:sp>
    </p:spTree>
    <p:extLst>
      <p:ext uri="{BB962C8B-B14F-4D97-AF65-F5344CB8AC3E}">
        <p14:creationId xmlns:p14="http://schemas.microsoft.com/office/powerpoint/2010/main" val="866055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Copy Pag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916706"/>
            <a:ext cx="12192000" cy="957072"/>
          </a:xfrm>
          <a:prstGeom prst="rect">
            <a:avLst/>
          </a:prstGeom>
        </p:spPr>
      </p:pic>
      <p:sp>
        <p:nvSpPr>
          <p:cNvPr id="9" name="Picture Placeholder 28"/>
          <p:cNvSpPr>
            <a:spLocks noGrp="1"/>
          </p:cNvSpPr>
          <p:nvPr>
            <p:ph type="pic" sz="quarter" idx="16" hasCustomPrompt="1"/>
          </p:nvPr>
        </p:nvSpPr>
        <p:spPr>
          <a:xfrm>
            <a:off x="449705" y="434715"/>
            <a:ext cx="11227633" cy="5381469"/>
          </a:xfrm>
          <a:prstGeom prst="rect">
            <a:avLst/>
          </a:prstGeom>
        </p:spPr>
        <p:txBody>
          <a:bodyPr anchor="ctr" anchorCtr="0"/>
          <a:lstStyle>
            <a:lvl1pPr marL="0" indent="0" algn="ctr">
              <a:buFontTx/>
              <a:buNone/>
              <a:defRPr sz="1600" baseline="0">
                <a:solidFill>
                  <a:schemeClr val="accent6"/>
                </a:solidFill>
                <a:latin typeface="Trebuchet MS" panose="020B0603020202020204" pitchFamily="34" charset="0"/>
                <a:ea typeface="Trebuchet MS" panose="020B0603020202020204" pitchFamily="34" charset="0"/>
                <a:cs typeface="Arial" charset="0"/>
              </a:defRPr>
            </a:lvl1pPr>
          </a:lstStyle>
          <a:p>
            <a:r>
              <a:rPr lang="en-US" dirty="0"/>
              <a:t>PICTURE HERE</a:t>
            </a:r>
          </a:p>
        </p:txBody>
      </p:sp>
      <p:sp>
        <p:nvSpPr>
          <p:cNvPr id="7" name="Rectangle 6">
            <a:extLst>
              <a:ext uri="{FF2B5EF4-FFF2-40B4-BE49-F238E27FC236}">
                <a16:creationId xmlns:a16="http://schemas.microsoft.com/office/drawing/2014/main" id="{F12A487E-792F-4C80-AB7C-DDB4C1C97091}"/>
              </a:ext>
            </a:extLst>
          </p:cNvPr>
          <p:cNvSpPr/>
          <p:nvPr userDrawn="1"/>
        </p:nvSpPr>
        <p:spPr>
          <a:xfrm>
            <a:off x="560053" y="6142157"/>
            <a:ext cx="2783648" cy="558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15EBECE-1F69-43FD-9B7F-8840E148F7C8}"/>
              </a:ext>
            </a:extLst>
          </p:cNvPr>
          <p:cNvPicPr>
            <a:picLocks noChangeAspect="1"/>
          </p:cNvPicPr>
          <p:nvPr userDrawn="1"/>
        </p:nvPicPr>
        <p:blipFill>
          <a:blip r:embed="rId3"/>
          <a:stretch>
            <a:fillRect/>
          </a:stretch>
        </p:blipFill>
        <p:spPr>
          <a:xfrm>
            <a:off x="560053" y="6155805"/>
            <a:ext cx="2660819" cy="460350"/>
          </a:xfrm>
          <a:prstGeom prst="rect">
            <a:avLst/>
          </a:prstGeom>
        </p:spPr>
      </p:pic>
      <p:sp>
        <p:nvSpPr>
          <p:cNvPr id="2" name="Slide Number Placeholder 1">
            <a:extLst>
              <a:ext uri="{FF2B5EF4-FFF2-40B4-BE49-F238E27FC236}">
                <a16:creationId xmlns:a16="http://schemas.microsoft.com/office/drawing/2014/main" id="{A5308676-4CEA-4C49-97ED-7EAF7F00543F}"/>
              </a:ext>
            </a:extLst>
          </p:cNvPr>
          <p:cNvSpPr>
            <a:spLocks noGrp="1"/>
          </p:cNvSpPr>
          <p:nvPr>
            <p:ph type="sldNum" sz="quarter" idx="17"/>
          </p:nvPr>
        </p:nvSpPr>
        <p:spPr/>
        <p:txBody>
          <a:bodyPr/>
          <a:lstStyle/>
          <a:p>
            <a:fld id="{282A3021-2E9D-4A45-A228-088E67FB350E}" type="slidenum">
              <a:rPr lang="en-US" smtClean="0"/>
              <a:pPr/>
              <a:t>‹#›</a:t>
            </a:fld>
            <a:endParaRPr lang="en-US" dirty="0"/>
          </a:p>
        </p:txBody>
      </p:sp>
    </p:spTree>
    <p:extLst>
      <p:ext uri="{BB962C8B-B14F-4D97-AF65-F5344CB8AC3E}">
        <p14:creationId xmlns:p14="http://schemas.microsoft.com/office/powerpoint/2010/main" val="3565140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Header only">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29DA6D4-BD2D-D70E-E147-A3E7ACA538CB}"/>
              </a:ext>
            </a:extLst>
          </p:cNvPr>
          <p:cNvPicPr>
            <a:picLocks noChangeAspect="1"/>
          </p:cNvPicPr>
          <p:nvPr userDrawn="1"/>
        </p:nvPicPr>
        <p:blipFill>
          <a:blip r:embed="rId2"/>
          <a:stretch>
            <a:fillRect/>
          </a:stretch>
        </p:blipFill>
        <p:spPr>
          <a:xfrm>
            <a:off x="560053" y="6155805"/>
            <a:ext cx="2660819" cy="460350"/>
          </a:xfrm>
          <a:prstGeom prst="rect">
            <a:avLst/>
          </a:prstGeom>
        </p:spPr>
      </p:pic>
      <p:pic>
        <p:nvPicPr>
          <p:cNvPr id="17" name="Graphic 16">
            <a:extLst>
              <a:ext uri="{FF2B5EF4-FFF2-40B4-BE49-F238E27FC236}">
                <a16:creationId xmlns:a16="http://schemas.microsoft.com/office/drawing/2014/main" id="{678E46DE-D42A-B55D-F826-B0E5425D807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89882" y="6155805"/>
            <a:ext cx="1578346" cy="460351"/>
          </a:xfrm>
          <a:prstGeom prst="rect">
            <a:avLst/>
          </a:prstGeom>
        </p:spPr>
      </p:pic>
      <p:sp>
        <p:nvSpPr>
          <p:cNvPr id="4" name="Title 3">
            <a:extLst>
              <a:ext uri="{FF2B5EF4-FFF2-40B4-BE49-F238E27FC236}">
                <a16:creationId xmlns:a16="http://schemas.microsoft.com/office/drawing/2014/main" id="{B8DABDC0-A94B-4280-B16C-91D942147DA0}"/>
              </a:ext>
            </a:extLst>
          </p:cNvPr>
          <p:cNvSpPr>
            <a:spLocks noGrp="1"/>
          </p:cNvSpPr>
          <p:nvPr>
            <p:ph type="title"/>
          </p:nvPr>
        </p:nvSpPr>
        <p:spPr>
          <a:xfrm>
            <a:off x="603504" y="292608"/>
            <a:ext cx="10864724" cy="694944"/>
          </a:xfrm>
        </p:spPr>
        <p:txBody>
          <a:bodyPr/>
          <a:lstStyle>
            <a:lvl1pPr>
              <a:defRPr>
                <a:solidFill>
                  <a:srgbClr val="18324D"/>
                </a:solidFill>
              </a:defRPr>
            </a:lvl1pPr>
          </a:lstStyle>
          <a:p>
            <a:r>
              <a:rPr lang="en-US"/>
              <a:t>Click to edit Master title style</a:t>
            </a:r>
          </a:p>
        </p:txBody>
      </p:sp>
      <p:sp>
        <p:nvSpPr>
          <p:cNvPr id="5" name="Slide Number Placeholder 1">
            <a:extLst>
              <a:ext uri="{FF2B5EF4-FFF2-40B4-BE49-F238E27FC236}">
                <a16:creationId xmlns:a16="http://schemas.microsoft.com/office/drawing/2014/main" id="{D3DABE4C-A22C-FFDC-73E2-14DE3407EF12}"/>
              </a:ext>
            </a:extLst>
          </p:cNvPr>
          <p:cNvSpPr>
            <a:spLocks noGrp="1"/>
          </p:cNvSpPr>
          <p:nvPr>
            <p:ph type="sldNum" sz="quarter" idx="21"/>
          </p:nvPr>
        </p:nvSpPr>
        <p:spPr>
          <a:xfrm>
            <a:off x="5912370" y="6251030"/>
            <a:ext cx="367259" cy="365125"/>
          </a:xfrm>
        </p:spPr>
        <p:txBody>
          <a:bodyPr/>
          <a:lstStyle>
            <a:lvl1pPr>
              <a:defRPr>
                <a:solidFill>
                  <a:schemeClr val="tx1">
                    <a:lumMod val="75000"/>
                    <a:lumOff val="25000"/>
                  </a:schemeClr>
                </a:solidFill>
              </a:defRPr>
            </a:lvl1pPr>
          </a:lstStyle>
          <a:p>
            <a:fld id="{282A3021-2E9D-4A45-A228-088E67FB350E}" type="slidenum">
              <a:rPr lang="en-US" smtClean="0"/>
              <a:pPr/>
              <a:t>‹#›</a:t>
            </a:fld>
            <a:endParaRPr lang="en-US"/>
          </a:p>
        </p:txBody>
      </p:sp>
    </p:spTree>
    <p:extLst>
      <p:ext uri="{BB962C8B-B14F-4D97-AF65-F5344CB8AC3E}">
        <p14:creationId xmlns:p14="http://schemas.microsoft.com/office/powerpoint/2010/main" val="355440272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35"/>
          <p:cNvSpPr>
            <a:spLocks noGrp="1"/>
          </p:cNvSpPr>
          <p:nvPr>
            <p:ph type="sldNum" sz="quarter" idx="4"/>
          </p:nvPr>
        </p:nvSpPr>
        <p:spPr>
          <a:xfrm>
            <a:off x="5912370" y="6252504"/>
            <a:ext cx="367259" cy="365125"/>
          </a:xfrm>
          <a:prstGeom prst="rect">
            <a:avLst/>
          </a:prstGeom>
        </p:spPr>
        <p:txBody>
          <a:bodyPr/>
          <a:lstStyle>
            <a:lvl1pPr algn="ctr">
              <a:defRPr sz="900">
                <a:solidFill>
                  <a:srgbClr val="18324D"/>
                </a:solidFill>
                <a:latin typeface="+mj-lt"/>
                <a:ea typeface="Arial" charset="0"/>
                <a:cs typeface="Arial" charset="0"/>
              </a:defRPr>
            </a:lvl1pPr>
          </a:lstStyle>
          <a:p>
            <a:fld id="{282A3021-2E9D-4A45-A228-088E67FB350E}" type="slidenum">
              <a:rPr lang="en-US" smtClean="0"/>
              <a:pPr/>
              <a:t>‹#›</a:t>
            </a:fld>
            <a:endParaRPr lang="en-US"/>
          </a:p>
        </p:txBody>
      </p:sp>
      <p:sp>
        <p:nvSpPr>
          <p:cNvPr id="7" name="Text Placeholder 6"/>
          <p:cNvSpPr>
            <a:spLocks noGrp="1"/>
          </p:cNvSpPr>
          <p:nvPr>
            <p:ph type="body" idx="1"/>
          </p:nvPr>
        </p:nvSpPr>
        <p:spPr>
          <a:xfrm>
            <a:off x="649978" y="2083633"/>
            <a:ext cx="11415883" cy="3253891"/>
          </a:xfrm>
          <a:prstGeom prst="rect">
            <a:avLst/>
          </a:prstGeom>
        </p:spPr>
        <p:txBody>
          <a:bodyPr vert="horz" lIns="91440" tIns="45720" rIns="91440" bIns="45720" rtlCol="0">
            <a:normAutofit/>
          </a:bodyPr>
          <a:lstStyle/>
          <a:p>
            <a:pPr lvl="0"/>
            <a:r>
              <a:rPr lang="en-US"/>
              <a:t>Click to edit Master text styles </a:t>
            </a:r>
            <a:r>
              <a:rPr lang="mr-IN"/>
              <a:t>–</a:t>
            </a:r>
            <a:r>
              <a:rPr lang="en-US"/>
              <a:t> Open Sans 18pt</a:t>
            </a:r>
          </a:p>
          <a:p>
            <a:pPr lvl="1"/>
            <a:r>
              <a:rPr lang="en-US"/>
              <a:t>Second level </a:t>
            </a:r>
            <a:r>
              <a:rPr lang="mr-IN"/>
              <a:t>–</a:t>
            </a:r>
            <a:r>
              <a:rPr lang="en-US"/>
              <a:t> Open Sans 16pt</a:t>
            </a:r>
          </a:p>
          <a:p>
            <a:pPr lvl="2"/>
            <a:r>
              <a:rPr lang="en-US"/>
              <a:t>Third Level </a:t>
            </a:r>
            <a:r>
              <a:rPr lang="mr-IN"/>
              <a:t>–</a:t>
            </a:r>
            <a:r>
              <a:rPr lang="en-US"/>
              <a:t> Open Sans 16pt</a:t>
            </a:r>
          </a:p>
          <a:p>
            <a:pPr lvl="3"/>
            <a:r>
              <a:rPr lang="en-US"/>
              <a:t>Fourth Level </a:t>
            </a:r>
            <a:r>
              <a:rPr lang="mr-IN"/>
              <a:t>–</a:t>
            </a:r>
            <a:r>
              <a:rPr lang="en-US"/>
              <a:t> Open Sans 16pt</a:t>
            </a:r>
          </a:p>
          <a:p>
            <a:pPr lvl="4"/>
            <a:r>
              <a:rPr lang="en-US"/>
              <a:t>Fifth Level </a:t>
            </a:r>
            <a:r>
              <a:rPr lang="mr-IN"/>
              <a:t>–</a:t>
            </a:r>
            <a:r>
              <a:rPr lang="en-US"/>
              <a:t> Open Sans 16pt</a:t>
            </a:r>
          </a:p>
          <a:p>
            <a:pPr lvl="5"/>
            <a:r>
              <a:rPr lang="en-US" sz="1600"/>
              <a:t>Sixth Level </a:t>
            </a:r>
            <a:r>
              <a:rPr lang="mr-IN" sz="1600"/>
              <a:t>–</a:t>
            </a:r>
            <a:r>
              <a:rPr lang="en-US" sz="1600"/>
              <a:t> </a:t>
            </a:r>
            <a:r>
              <a:rPr lang="en-US"/>
              <a:t>Open Sans</a:t>
            </a:r>
            <a:r>
              <a:rPr lang="en-US" sz="1600"/>
              <a:t> 16pt</a:t>
            </a:r>
          </a:p>
        </p:txBody>
      </p:sp>
      <p:sp>
        <p:nvSpPr>
          <p:cNvPr id="10" name="Title Placeholder 9"/>
          <p:cNvSpPr>
            <a:spLocks noGrp="1"/>
          </p:cNvSpPr>
          <p:nvPr>
            <p:ph type="title"/>
          </p:nvPr>
        </p:nvSpPr>
        <p:spPr>
          <a:xfrm>
            <a:off x="603504" y="292608"/>
            <a:ext cx="11457432" cy="694944"/>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428338851"/>
      </p:ext>
    </p:extLst>
  </p:cSld>
  <p:clrMap bg1="lt1" tx1="dk1" bg2="lt2" tx2="dk2" accent1="accent1" accent2="accent2" accent3="accent3" accent4="accent4" accent5="accent5" accent6="accent6" hlink="hlink" folHlink="folHlink"/>
  <p:sldLayoutIdLst>
    <p:sldLayoutId id="2147483821" r:id="rId1"/>
    <p:sldLayoutId id="2147483832" r:id="rId2"/>
    <p:sldLayoutId id="2147483914" r:id="rId3"/>
  </p:sldLayoutIdLst>
  <p:hf hdr="0" ftr="0" dt="0"/>
  <p:txStyles>
    <p:titleStyle>
      <a:lvl1pPr algn="l" defTabSz="914377" rtl="0" eaLnBrk="1" latinLnBrk="0" hangingPunct="1">
        <a:lnSpc>
          <a:spcPct val="90000"/>
        </a:lnSpc>
        <a:spcBef>
          <a:spcPct val="0"/>
        </a:spcBef>
        <a:buNone/>
        <a:defRPr sz="2600" b="1" kern="1200">
          <a:solidFill>
            <a:schemeClr val="tx2"/>
          </a:solidFill>
          <a:latin typeface="+mj-lt"/>
          <a:ea typeface="+mj-ea"/>
          <a:cs typeface="+mj-cs"/>
        </a:defRPr>
      </a:lvl1pPr>
    </p:titleStyle>
    <p:bodyStyle>
      <a:lvl1pPr marL="283464" indent="-283464" algn="l" defTabSz="3026664" rtl="0" eaLnBrk="1" latinLnBrk="0" hangingPunct="1">
        <a:lnSpc>
          <a:spcPct val="90000"/>
        </a:lnSpc>
        <a:spcBef>
          <a:spcPts val="500"/>
        </a:spcBef>
        <a:buClr>
          <a:srgbClr val="E05529"/>
        </a:buClr>
        <a:buSzPct val="80000"/>
        <a:buFont typeface="Arial" charset="0"/>
        <a:buChar char="•"/>
        <a:tabLst>
          <a:tab pos="283464" algn="l"/>
          <a:tab pos="740664" algn="l"/>
          <a:tab pos="1197864" algn="l"/>
          <a:tab pos="1655064" algn="l"/>
          <a:tab pos="2112264" algn="l"/>
          <a:tab pos="2569464" algn="l"/>
          <a:tab pos="3026664" algn="l"/>
        </a:tabLst>
        <a:defRPr sz="1800" kern="1200" baseline="0">
          <a:solidFill>
            <a:schemeClr val="tx2"/>
          </a:solidFill>
          <a:latin typeface="+mj-lt"/>
          <a:ea typeface="+mn-ea"/>
          <a:cs typeface="+mn-cs"/>
        </a:defRPr>
      </a:lvl1pPr>
      <a:lvl2pPr marL="740664" indent="-283464" algn="l" defTabSz="3026664" rtl="0" eaLnBrk="1" latinLnBrk="0" hangingPunct="1">
        <a:lnSpc>
          <a:spcPct val="90000"/>
        </a:lnSpc>
        <a:spcBef>
          <a:spcPts val="500"/>
        </a:spcBef>
        <a:buClr>
          <a:srgbClr val="E05529"/>
        </a:buClr>
        <a:buSzPct val="80000"/>
        <a:buFont typeface="Arial" charset="0"/>
        <a:buChar char="•"/>
        <a:tabLst>
          <a:tab pos="283464" algn="l"/>
          <a:tab pos="740664" algn="l"/>
          <a:tab pos="1197864" algn="l"/>
          <a:tab pos="1655064" algn="l"/>
          <a:tab pos="2112264" algn="l"/>
          <a:tab pos="2569464" algn="l"/>
          <a:tab pos="3026664" algn="l"/>
        </a:tabLst>
        <a:defRPr sz="1600" kern="1200" baseline="0">
          <a:solidFill>
            <a:schemeClr val="tx2"/>
          </a:solidFill>
          <a:latin typeface="+mj-lt"/>
          <a:ea typeface="+mn-ea"/>
          <a:cs typeface="+mn-cs"/>
        </a:defRPr>
      </a:lvl2pPr>
      <a:lvl3pPr marL="1197864" marR="0" indent="-283464" algn="l" defTabSz="914377" rtl="0" eaLnBrk="1" fontAlgn="auto" latinLnBrk="0" hangingPunct="1">
        <a:lnSpc>
          <a:spcPct val="90000"/>
        </a:lnSpc>
        <a:spcBef>
          <a:spcPts val="500"/>
        </a:spcBef>
        <a:spcAft>
          <a:spcPts val="0"/>
        </a:spcAft>
        <a:buClr>
          <a:srgbClr val="E05529"/>
        </a:buClr>
        <a:buSzPct val="80000"/>
        <a:buFont typeface="Arial"/>
        <a:buChar char="•"/>
        <a:tabLst/>
        <a:defRPr sz="1600" kern="1200" baseline="0">
          <a:solidFill>
            <a:schemeClr val="tx2"/>
          </a:solidFill>
          <a:latin typeface="+mj-lt"/>
          <a:ea typeface="+mn-ea"/>
          <a:cs typeface="+mn-cs"/>
        </a:defRPr>
      </a:lvl3pPr>
      <a:lvl4pPr marL="1655064" marR="0" indent="-283464" algn="l" defTabSz="3026664" rtl="0" eaLnBrk="1" fontAlgn="auto" latinLnBrk="0" hangingPunct="1">
        <a:lnSpc>
          <a:spcPct val="90000"/>
        </a:lnSpc>
        <a:spcBef>
          <a:spcPts val="500"/>
        </a:spcBef>
        <a:spcAft>
          <a:spcPts val="0"/>
        </a:spcAft>
        <a:buClr>
          <a:srgbClr val="E05529"/>
        </a:buClr>
        <a:buSzPct val="80000"/>
        <a:buFont typeface="Arial" charset="0"/>
        <a:buChar char="•"/>
        <a:tabLst>
          <a:tab pos="283464" algn="l"/>
          <a:tab pos="740664" algn="l"/>
          <a:tab pos="1197864" algn="l"/>
          <a:tab pos="1655064" algn="l"/>
          <a:tab pos="2112264" algn="l"/>
          <a:tab pos="2569464" algn="l"/>
          <a:tab pos="3026664" algn="l"/>
        </a:tabLst>
        <a:defRPr sz="1600" kern="1200">
          <a:solidFill>
            <a:schemeClr val="tx2"/>
          </a:solidFill>
          <a:latin typeface="+mj-lt"/>
          <a:ea typeface="+mn-ea"/>
          <a:cs typeface="+mn-cs"/>
        </a:defRPr>
      </a:lvl4pPr>
      <a:lvl5pPr marL="2112264" marR="0" indent="-283464" algn="l" defTabSz="3026664" rtl="0" eaLnBrk="1" fontAlgn="auto" latinLnBrk="0" hangingPunct="1">
        <a:lnSpc>
          <a:spcPct val="90000"/>
        </a:lnSpc>
        <a:spcBef>
          <a:spcPts val="500"/>
        </a:spcBef>
        <a:spcAft>
          <a:spcPts val="0"/>
        </a:spcAft>
        <a:buClr>
          <a:srgbClr val="E05529"/>
        </a:buClr>
        <a:buSzPct val="80000"/>
        <a:buFont typeface="Arial" charset="0"/>
        <a:buChar char="•"/>
        <a:tabLst>
          <a:tab pos="283464" algn="l"/>
          <a:tab pos="740664" algn="l"/>
          <a:tab pos="1197864" algn="l"/>
          <a:tab pos="1655064" algn="l"/>
          <a:tab pos="2112264" algn="l"/>
          <a:tab pos="2569464" algn="l"/>
          <a:tab pos="3026664" algn="l"/>
        </a:tabLst>
        <a:defRPr sz="1600" kern="1200">
          <a:solidFill>
            <a:schemeClr val="tx2"/>
          </a:solidFill>
          <a:latin typeface="+mj-lt"/>
          <a:ea typeface="+mn-ea"/>
          <a:cs typeface="+mn-cs"/>
        </a:defRPr>
      </a:lvl5pPr>
      <a:lvl6pPr marL="2569464" marR="0" indent="-283464" algn="l" defTabSz="914377" rtl="0" eaLnBrk="1" fontAlgn="auto" latinLnBrk="0" hangingPunct="1">
        <a:lnSpc>
          <a:spcPct val="90000"/>
        </a:lnSpc>
        <a:spcBef>
          <a:spcPts val="500"/>
        </a:spcBef>
        <a:spcAft>
          <a:spcPts val="0"/>
        </a:spcAft>
        <a:buClr>
          <a:srgbClr val="E05529"/>
        </a:buClr>
        <a:buSzPct val="80000"/>
        <a:buFont typeface="Arial"/>
        <a:buChar char="•"/>
        <a:tabLst/>
        <a:defRPr sz="1600" kern="1200" baseline="0">
          <a:solidFill>
            <a:schemeClr val="tx2"/>
          </a:solidFill>
          <a:latin typeface="+mj-lt"/>
          <a:ea typeface="+mn-ea"/>
          <a:cs typeface="+mn-cs"/>
        </a:defRPr>
      </a:lvl6pPr>
      <a:lvl7pPr marL="2569464" indent="-283464" algn="l" defTabSz="914377" rtl="0" eaLnBrk="1" latinLnBrk="0" hangingPunct="1">
        <a:lnSpc>
          <a:spcPct val="90000"/>
        </a:lnSpc>
        <a:spcBef>
          <a:spcPts val="500"/>
        </a:spcBef>
        <a:buClr>
          <a:srgbClr val="E05529"/>
        </a:buClr>
        <a:buSzPct val="80000"/>
        <a:buFont typeface="Arial"/>
        <a:buChar char="•"/>
        <a:defRPr sz="1600" kern="1200">
          <a:solidFill>
            <a:schemeClr val="tx2"/>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8.tif"/><Relationship Id="rId5" Type="http://schemas.openxmlformats.org/officeDocument/2006/relationships/image" Target="../media/image17.tif"/><Relationship Id="rId4" Type="http://schemas.openxmlformats.org/officeDocument/2006/relationships/image" Target="../media/image16.tif"/></Relationships>
</file>

<file path=ppt/slides/_rels/slide12.xml.rels><?xml version="1.0" encoding="UTF-8" standalone="yes"?>
<Relationships xmlns="http://schemas.openxmlformats.org/package/2006/relationships"><Relationship Id="rId3" Type="http://schemas.openxmlformats.org/officeDocument/2006/relationships/image" Target="../media/image19.tif"/><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0.tif"/></Relationships>
</file>

<file path=ppt/slides/_rels/slide13.xml.rels><?xml version="1.0" encoding="UTF-8" standalone="yes"?>
<Relationships xmlns="http://schemas.openxmlformats.org/package/2006/relationships"><Relationship Id="rId3" Type="http://schemas.openxmlformats.org/officeDocument/2006/relationships/image" Target="../media/image21.tif"/><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2.tif"/></Relationships>
</file>

<file path=ppt/slides/_rels/slide14.xml.rels><?xml version="1.0" encoding="UTF-8" standalone="yes"?>
<Relationships xmlns="http://schemas.openxmlformats.org/package/2006/relationships"><Relationship Id="rId3" Type="http://schemas.openxmlformats.org/officeDocument/2006/relationships/image" Target="../media/image23.tif"/><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6.tif"/><Relationship Id="rId5" Type="http://schemas.openxmlformats.org/officeDocument/2006/relationships/image" Target="../media/image25.tif"/><Relationship Id="rId4" Type="http://schemas.openxmlformats.org/officeDocument/2006/relationships/image" Target="../media/image24.ti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9.tiff"/></Relationships>
</file>

<file path=ppt/slides/_rels/slide5.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8.tiff"/></Relationships>
</file>

<file path=ppt/slides/_rels/slide6.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8.tiff"/></Relationships>
</file>

<file path=ppt/slides/_rels/slide7.xml.rels><?xml version="1.0" encoding="UTF-8" standalone="yes"?>
<Relationships xmlns="http://schemas.openxmlformats.org/package/2006/relationships"><Relationship Id="rId3" Type="http://schemas.openxmlformats.org/officeDocument/2006/relationships/image" Target="../media/image11.tif"/><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ti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ti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wearing headphones and looking at a computer&#10;&#10;Description automatically generated">
            <a:extLst>
              <a:ext uri="{FF2B5EF4-FFF2-40B4-BE49-F238E27FC236}">
                <a16:creationId xmlns:a16="http://schemas.microsoft.com/office/drawing/2014/main" id="{04DDC391-3AB5-E3E8-C1C0-5661B97FBECB}"/>
              </a:ext>
            </a:extLst>
          </p:cNvPr>
          <p:cNvPicPr>
            <a:picLocks noChangeAspect="1"/>
          </p:cNvPicPr>
          <p:nvPr/>
        </p:nvPicPr>
        <p:blipFill rotWithShape="1">
          <a:blip r:embed="rId3">
            <a:extLst>
              <a:ext uri="{28A0092B-C50C-407E-A947-70E740481C1C}">
                <a14:useLocalDpi xmlns:a14="http://schemas.microsoft.com/office/drawing/2010/main" val="0"/>
              </a:ext>
            </a:extLst>
          </a:blip>
          <a:srcRect t="6215" b="19922"/>
          <a:stretch/>
        </p:blipFill>
        <p:spPr>
          <a:xfrm>
            <a:off x="-3" y="0"/>
            <a:ext cx="12191998" cy="6003636"/>
          </a:xfrm>
          <a:prstGeom prst="rect">
            <a:avLst/>
          </a:prstGeom>
        </p:spPr>
      </p:pic>
      <p:sp>
        <p:nvSpPr>
          <p:cNvPr id="9" name="Rectangle 8">
            <a:extLst>
              <a:ext uri="{FF2B5EF4-FFF2-40B4-BE49-F238E27FC236}">
                <a16:creationId xmlns:a16="http://schemas.microsoft.com/office/drawing/2014/main" id="{EE56027B-78D4-8B8B-C3E7-F00ABAA75577}"/>
              </a:ext>
            </a:extLst>
          </p:cNvPr>
          <p:cNvSpPr/>
          <p:nvPr/>
        </p:nvSpPr>
        <p:spPr>
          <a:xfrm>
            <a:off x="0" y="1419497"/>
            <a:ext cx="5094514" cy="1497874"/>
          </a:xfrm>
          <a:prstGeom prst="rect">
            <a:avLst/>
          </a:prstGeom>
          <a:solidFill>
            <a:srgbClr val="006187">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Title 2">
            <a:extLst>
              <a:ext uri="{FF2B5EF4-FFF2-40B4-BE49-F238E27FC236}">
                <a16:creationId xmlns:a16="http://schemas.microsoft.com/office/drawing/2014/main" id="{9384ED27-8F73-8B7C-670D-C7421F0AB857}"/>
              </a:ext>
            </a:extLst>
          </p:cNvPr>
          <p:cNvSpPr>
            <a:spLocks noGrp="1"/>
          </p:cNvSpPr>
          <p:nvPr>
            <p:ph type="title"/>
          </p:nvPr>
        </p:nvSpPr>
        <p:spPr>
          <a:xfrm>
            <a:off x="145802" y="1151514"/>
            <a:ext cx="4802909" cy="2079365"/>
          </a:xfrm>
        </p:spPr>
        <p:txBody>
          <a:bodyPr>
            <a:normAutofit/>
          </a:bodyPr>
          <a:lstStyle/>
          <a:p>
            <a:r>
              <a:rPr lang="en-US" sz="2800" i="0" dirty="0">
                <a:solidFill>
                  <a:schemeClr val="bg1"/>
                </a:solidFill>
                <a:effectLst/>
              </a:rPr>
              <a:t>GALE PRESENTS: PETERSON’S CAREER PREP</a:t>
            </a:r>
            <a:endParaRPr lang="en-US" sz="2800" dirty="0">
              <a:solidFill>
                <a:schemeClr val="bg1"/>
              </a:solidFill>
            </a:endParaRPr>
          </a:p>
        </p:txBody>
      </p:sp>
    </p:spTree>
    <p:extLst>
      <p:ext uri="{BB962C8B-B14F-4D97-AF65-F5344CB8AC3E}">
        <p14:creationId xmlns:p14="http://schemas.microsoft.com/office/powerpoint/2010/main" val="2487879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screenshot of a web page&#10;&#10;Description automatically generated">
            <a:extLst>
              <a:ext uri="{FF2B5EF4-FFF2-40B4-BE49-F238E27FC236}">
                <a16:creationId xmlns:a16="http://schemas.microsoft.com/office/drawing/2014/main" id="{05B9864C-D406-7824-F581-3C5B893DBE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1980" y="941016"/>
            <a:ext cx="6046249" cy="4975968"/>
          </a:xfrm>
          <a:prstGeom prst="rect">
            <a:avLst/>
          </a:prstGeom>
          <a:ln w="28575">
            <a:solidFill>
              <a:schemeClr val="bg2">
                <a:lumMod val="90000"/>
              </a:schemeClr>
            </a:solidFill>
          </a:ln>
        </p:spPr>
      </p:pic>
      <p:sp>
        <p:nvSpPr>
          <p:cNvPr id="2" name="Title 1">
            <a:extLst>
              <a:ext uri="{FF2B5EF4-FFF2-40B4-BE49-F238E27FC236}">
                <a16:creationId xmlns:a16="http://schemas.microsoft.com/office/drawing/2014/main" id="{A3E31091-44D7-04BE-1326-72B5F78F53DD}"/>
              </a:ext>
            </a:extLst>
          </p:cNvPr>
          <p:cNvSpPr>
            <a:spLocks noGrp="1"/>
          </p:cNvSpPr>
          <p:nvPr>
            <p:ph type="title"/>
          </p:nvPr>
        </p:nvSpPr>
        <p:spPr>
          <a:xfrm>
            <a:off x="199618" y="151069"/>
            <a:ext cx="10864724" cy="694944"/>
          </a:xfrm>
        </p:spPr>
        <p:txBody>
          <a:bodyPr/>
          <a:lstStyle/>
          <a:p>
            <a:r>
              <a:rPr kumimoji="0" lang="en-US" sz="2600" b="1" i="0" u="none" strike="noStrike" kern="1200" cap="none" spc="0" normalizeH="0" baseline="0" noProof="0" dirty="0">
                <a:ln>
                  <a:noFill/>
                </a:ln>
                <a:solidFill>
                  <a:schemeClr val="tx2"/>
                </a:solidFill>
                <a:effectLst/>
                <a:uLnTx/>
                <a:uFillTx/>
                <a:ea typeface="+mj-ea"/>
                <a:cs typeface="+mj-cs"/>
              </a:rPr>
              <a:t>CAREER TOOLS: </a:t>
            </a:r>
            <a:r>
              <a:rPr kumimoji="0" lang="en-US" sz="2600" b="1" i="0" u="none" strike="noStrike" kern="1200" cap="none" spc="0" normalizeH="0" baseline="0" noProof="0" dirty="0">
                <a:ln>
                  <a:noFill/>
                </a:ln>
                <a:solidFill>
                  <a:schemeClr val="accent6"/>
                </a:solidFill>
                <a:effectLst/>
                <a:uLnTx/>
                <a:uFillTx/>
                <a:ea typeface="+mj-ea"/>
                <a:cs typeface="+mj-cs"/>
              </a:rPr>
              <a:t>JOB SEARCH</a:t>
            </a:r>
            <a:endParaRPr lang="en-US" dirty="0">
              <a:solidFill>
                <a:schemeClr val="accent6"/>
              </a:solidFill>
            </a:endParaRPr>
          </a:p>
        </p:txBody>
      </p:sp>
      <p:sp>
        <p:nvSpPr>
          <p:cNvPr id="13" name="AutoShape 2">
            <a:extLst>
              <a:ext uri="{FF2B5EF4-FFF2-40B4-BE49-F238E27FC236}">
                <a16:creationId xmlns:a16="http://schemas.microsoft.com/office/drawing/2014/main" id="{A1B899A7-E030-FCBF-CE84-165498D3296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15" name="Group 14">
            <a:extLst>
              <a:ext uri="{FF2B5EF4-FFF2-40B4-BE49-F238E27FC236}">
                <a16:creationId xmlns:a16="http://schemas.microsoft.com/office/drawing/2014/main" id="{FF73B309-BD78-D5D5-3B03-48745AE49CE0}"/>
              </a:ext>
            </a:extLst>
          </p:cNvPr>
          <p:cNvGrpSpPr/>
          <p:nvPr/>
        </p:nvGrpSpPr>
        <p:grpSpPr>
          <a:xfrm>
            <a:off x="322181" y="1412324"/>
            <a:ext cx="4564144" cy="1643984"/>
            <a:chOff x="310623" y="1103720"/>
            <a:chExt cx="4564144" cy="1643984"/>
          </a:xfrm>
        </p:grpSpPr>
        <p:grpSp>
          <p:nvGrpSpPr>
            <p:cNvPr id="9" name="Group 8">
              <a:extLst>
                <a:ext uri="{FF2B5EF4-FFF2-40B4-BE49-F238E27FC236}">
                  <a16:creationId xmlns:a16="http://schemas.microsoft.com/office/drawing/2014/main" id="{2C4DDCAC-F282-EE2C-79DA-52F540EC51B8}"/>
                </a:ext>
              </a:extLst>
            </p:cNvPr>
            <p:cNvGrpSpPr/>
            <p:nvPr/>
          </p:nvGrpSpPr>
          <p:grpSpPr>
            <a:xfrm>
              <a:off x="310623" y="1103720"/>
              <a:ext cx="4564144" cy="400110"/>
              <a:chOff x="310623" y="1103720"/>
              <a:chExt cx="4564144" cy="400110"/>
            </a:xfrm>
          </p:grpSpPr>
          <p:sp>
            <p:nvSpPr>
              <p:cNvPr id="8" name="TextBox 7">
                <a:extLst>
                  <a:ext uri="{FF2B5EF4-FFF2-40B4-BE49-F238E27FC236}">
                    <a16:creationId xmlns:a16="http://schemas.microsoft.com/office/drawing/2014/main" id="{81A7BADE-A8BF-C90D-A438-50F4E784FD5A}"/>
                  </a:ext>
                </a:extLst>
              </p:cNvPr>
              <p:cNvSpPr txBox="1"/>
              <p:nvPr/>
            </p:nvSpPr>
            <p:spPr>
              <a:xfrm>
                <a:off x="310623" y="1103720"/>
                <a:ext cx="45641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865"/>
                    </a:solidFill>
                    <a:effectLst/>
                    <a:uLnTx/>
                    <a:uFillTx/>
                    <a:latin typeface="Open Sans"/>
                    <a:ea typeface="+mn-ea"/>
                    <a:cs typeface="+mn-cs"/>
                  </a:rPr>
                  <a:t>Government Jobs</a:t>
                </a:r>
              </a:p>
            </p:txBody>
          </p:sp>
          <p:cxnSp>
            <p:nvCxnSpPr>
              <p:cNvPr id="5" name="Straight Connector 4">
                <a:extLst>
                  <a:ext uri="{FF2B5EF4-FFF2-40B4-BE49-F238E27FC236}">
                    <a16:creationId xmlns:a16="http://schemas.microsoft.com/office/drawing/2014/main" id="{537377D8-F396-1DA1-164C-18FEDED80ECB}"/>
                  </a:ext>
                </a:extLst>
              </p:cNvPr>
              <p:cNvCxnSpPr>
                <a:cxnSpLocks/>
              </p:cNvCxnSpPr>
              <p:nvPr/>
            </p:nvCxnSpPr>
            <p:spPr>
              <a:xfrm>
                <a:off x="399194" y="1491094"/>
                <a:ext cx="4351748" cy="12736"/>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0F17058A-ED76-3114-24F2-C59B5D43E58E}"/>
                </a:ext>
              </a:extLst>
            </p:cNvPr>
            <p:cNvSpPr txBox="1"/>
            <p:nvPr/>
          </p:nvSpPr>
          <p:spPr>
            <a:xfrm>
              <a:off x="399194" y="1547375"/>
              <a:ext cx="422402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Open Sans"/>
                  <a:ea typeface="+mn-ea"/>
                  <a:cs typeface="+mn-cs"/>
                </a:rPr>
                <a:t>Search and browse for jobs within the United States government. Filtering allows for simple discovery by location.</a:t>
              </a:r>
            </a:p>
          </p:txBody>
        </p:sp>
      </p:grpSp>
      <p:grpSp>
        <p:nvGrpSpPr>
          <p:cNvPr id="16" name="Group 15">
            <a:extLst>
              <a:ext uri="{FF2B5EF4-FFF2-40B4-BE49-F238E27FC236}">
                <a16:creationId xmlns:a16="http://schemas.microsoft.com/office/drawing/2014/main" id="{C415C89D-D9E9-35E9-8280-5742C157A09B}"/>
              </a:ext>
            </a:extLst>
          </p:cNvPr>
          <p:cNvGrpSpPr/>
          <p:nvPr/>
        </p:nvGrpSpPr>
        <p:grpSpPr>
          <a:xfrm>
            <a:off x="322181" y="3782042"/>
            <a:ext cx="4440319" cy="1381375"/>
            <a:chOff x="273155" y="3670112"/>
            <a:chExt cx="4440319" cy="1381375"/>
          </a:xfrm>
        </p:grpSpPr>
        <p:grpSp>
          <p:nvGrpSpPr>
            <p:cNvPr id="10" name="Group 9">
              <a:extLst>
                <a:ext uri="{FF2B5EF4-FFF2-40B4-BE49-F238E27FC236}">
                  <a16:creationId xmlns:a16="http://schemas.microsoft.com/office/drawing/2014/main" id="{935807A8-522C-AD44-8DD0-6675D8FA1DA8}"/>
                </a:ext>
              </a:extLst>
            </p:cNvPr>
            <p:cNvGrpSpPr/>
            <p:nvPr/>
          </p:nvGrpSpPr>
          <p:grpSpPr>
            <a:xfrm>
              <a:off x="273155" y="3670112"/>
              <a:ext cx="4440319" cy="400110"/>
              <a:chOff x="310623" y="3181290"/>
              <a:chExt cx="4440319" cy="400110"/>
            </a:xfrm>
          </p:grpSpPr>
          <p:sp>
            <p:nvSpPr>
              <p:cNvPr id="24" name="TextBox 23">
                <a:extLst>
                  <a:ext uri="{FF2B5EF4-FFF2-40B4-BE49-F238E27FC236}">
                    <a16:creationId xmlns:a16="http://schemas.microsoft.com/office/drawing/2014/main" id="{5E4607B6-A64B-C45C-B51A-D7349DEAF752}"/>
                  </a:ext>
                </a:extLst>
              </p:cNvPr>
              <p:cNvSpPr txBox="1"/>
              <p:nvPr/>
            </p:nvSpPr>
            <p:spPr>
              <a:xfrm>
                <a:off x="310623" y="3181290"/>
                <a:ext cx="43500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865"/>
                    </a:solidFill>
                    <a:effectLst/>
                    <a:uLnTx/>
                    <a:uFillTx/>
                    <a:latin typeface="Open Sans"/>
                    <a:ea typeface="+mn-ea"/>
                    <a:cs typeface="+mn-cs"/>
                  </a:rPr>
                  <a:t>Non-Government Jobs</a:t>
                </a:r>
              </a:p>
            </p:txBody>
          </p:sp>
          <p:cxnSp>
            <p:nvCxnSpPr>
              <p:cNvPr id="7" name="Straight Connector 6">
                <a:extLst>
                  <a:ext uri="{FF2B5EF4-FFF2-40B4-BE49-F238E27FC236}">
                    <a16:creationId xmlns:a16="http://schemas.microsoft.com/office/drawing/2014/main" id="{A294BB2B-8EFB-541A-02CE-E0EE4F7AFCAC}"/>
                  </a:ext>
                </a:extLst>
              </p:cNvPr>
              <p:cNvCxnSpPr>
                <a:cxnSpLocks/>
              </p:cNvCxnSpPr>
              <p:nvPr/>
            </p:nvCxnSpPr>
            <p:spPr>
              <a:xfrm>
                <a:off x="399194" y="3581400"/>
                <a:ext cx="4351748"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64C51943-4C2C-BB85-4D71-1DC9956BD2B0}"/>
                </a:ext>
              </a:extLst>
            </p:cNvPr>
            <p:cNvSpPr txBox="1"/>
            <p:nvPr/>
          </p:nvSpPr>
          <p:spPr>
            <a:xfrm>
              <a:off x="355820" y="4128157"/>
              <a:ext cx="418473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Open Sans"/>
                  <a:ea typeface="+mn-ea"/>
                  <a:cs typeface="+mn-cs"/>
                </a:rPr>
                <a:t>Access to Indeed platform allows users to find open jobs and apply while still signed into the resource.</a:t>
              </a:r>
            </a:p>
          </p:txBody>
        </p:sp>
      </p:grpSp>
    </p:spTree>
    <p:extLst>
      <p:ext uri="{BB962C8B-B14F-4D97-AF65-F5344CB8AC3E}">
        <p14:creationId xmlns:p14="http://schemas.microsoft.com/office/powerpoint/2010/main" val="3939647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31091-44D7-04BE-1326-72B5F78F53DD}"/>
              </a:ext>
            </a:extLst>
          </p:cNvPr>
          <p:cNvSpPr>
            <a:spLocks noGrp="1"/>
          </p:cNvSpPr>
          <p:nvPr>
            <p:ph type="title"/>
          </p:nvPr>
        </p:nvSpPr>
        <p:spPr>
          <a:xfrm>
            <a:off x="199618" y="151069"/>
            <a:ext cx="10864724" cy="694944"/>
          </a:xfrm>
        </p:spPr>
        <p:txBody>
          <a:bodyPr/>
          <a:lstStyle/>
          <a:p>
            <a:r>
              <a:rPr kumimoji="0" lang="en-US" sz="2600" b="1" i="0" u="none" strike="noStrike" kern="1200" cap="none" spc="0" normalizeH="0" baseline="0" noProof="0" dirty="0">
                <a:ln>
                  <a:noFill/>
                </a:ln>
                <a:solidFill>
                  <a:schemeClr val="tx2"/>
                </a:solidFill>
                <a:effectLst/>
                <a:uLnTx/>
                <a:uFillTx/>
                <a:ea typeface="+mj-ea"/>
                <a:cs typeface="+mj-cs"/>
              </a:rPr>
              <a:t>ACCESS CAREER TOOLS</a:t>
            </a:r>
            <a:endParaRPr lang="en-US" dirty="0">
              <a:solidFill>
                <a:schemeClr val="tx2"/>
              </a:solidFill>
            </a:endParaRPr>
          </a:p>
        </p:txBody>
      </p:sp>
      <p:sp>
        <p:nvSpPr>
          <p:cNvPr id="13" name="AutoShape 2">
            <a:extLst>
              <a:ext uri="{FF2B5EF4-FFF2-40B4-BE49-F238E27FC236}">
                <a16:creationId xmlns:a16="http://schemas.microsoft.com/office/drawing/2014/main" id="{A1B899A7-E030-FCBF-CE84-165498D3296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32" name="Group 31">
            <a:extLst>
              <a:ext uri="{FF2B5EF4-FFF2-40B4-BE49-F238E27FC236}">
                <a16:creationId xmlns:a16="http://schemas.microsoft.com/office/drawing/2014/main" id="{DCEBFA75-9A40-91C9-36B0-B06C982D2546}"/>
              </a:ext>
            </a:extLst>
          </p:cNvPr>
          <p:cNvGrpSpPr/>
          <p:nvPr/>
        </p:nvGrpSpPr>
        <p:grpSpPr>
          <a:xfrm>
            <a:off x="391607" y="835398"/>
            <a:ext cx="4800600" cy="5327221"/>
            <a:chOff x="391607" y="835398"/>
            <a:chExt cx="4800600" cy="5327221"/>
          </a:xfrm>
        </p:grpSpPr>
        <p:grpSp>
          <p:nvGrpSpPr>
            <p:cNvPr id="28" name="Group 27">
              <a:extLst>
                <a:ext uri="{FF2B5EF4-FFF2-40B4-BE49-F238E27FC236}">
                  <a16:creationId xmlns:a16="http://schemas.microsoft.com/office/drawing/2014/main" id="{C0EF9205-AF9E-7E30-93DC-ACBC39444865}"/>
                </a:ext>
              </a:extLst>
            </p:cNvPr>
            <p:cNvGrpSpPr/>
            <p:nvPr/>
          </p:nvGrpSpPr>
          <p:grpSpPr>
            <a:xfrm>
              <a:off x="427542" y="835398"/>
              <a:ext cx="4764665" cy="3914776"/>
              <a:chOff x="254614" y="1066799"/>
              <a:chExt cx="4764665" cy="3914776"/>
            </a:xfrm>
          </p:grpSpPr>
          <p:pic>
            <p:nvPicPr>
              <p:cNvPr id="19" name="Picture 18" descr="A person typing on a computer&#10;&#10;Description automatically generated">
                <a:extLst>
                  <a:ext uri="{FF2B5EF4-FFF2-40B4-BE49-F238E27FC236}">
                    <a16:creationId xmlns:a16="http://schemas.microsoft.com/office/drawing/2014/main" id="{B2EBCB35-BA96-1B70-D153-2F25C97C83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614" y="1066799"/>
                <a:ext cx="4764665" cy="3914776"/>
              </a:xfrm>
              <a:prstGeom prst="rect">
                <a:avLst/>
              </a:prstGeom>
              <a:ln w="28575">
                <a:solidFill>
                  <a:schemeClr val="bg2">
                    <a:lumMod val="90000"/>
                  </a:schemeClr>
                </a:solidFill>
              </a:ln>
            </p:spPr>
          </p:pic>
          <p:pic>
            <p:nvPicPr>
              <p:cNvPr id="22" name="Picture 21" descr="A purple and black briefcase&#10;&#10;Description automatically generated">
                <a:extLst>
                  <a:ext uri="{FF2B5EF4-FFF2-40B4-BE49-F238E27FC236}">
                    <a16:creationId xmlns:a16="http://schemas.microsoft.com/office/drawing/2014/main" id="{40F79FF0-4014-A611-EA1A-DCEFBDC71E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7057" y="3733799"/>
                <a:ext cx="993300" cy="971549"/>
              </a:xfrm>
              <a:prstGeom prst="rect">
                <a:avLst/>
              </a:prstGeom>
              <a:ln w="31750">
                <a:solidFill>
                  <a:schemeClr val="accent6"/>
                </a:solidFill>
              </a:ln>
            </p:spPr>
          </p:pic>
        </p:grpSp>
        <p:sp>
          <p:nvSpPr>
            <p:cNvPr id="30" name="TextBox 29">
              <a:extLst>
                <a:ext uri="{FF2B5EF4-FFF2-40B4-BE49-F238E27FC236}">
                  <a16:creationId xmlns:a16="http://schemas.microsoft.com/office/drawing/2014/main" id="{6E86C7E8-57E0-1464-ABB5-612B9BCF21BA}"/>
                </a:ext>
              </a:extLst>
            </p:cNvPr>
            <p:cNvSpPr txBox="1"/>
            <p:nvPr/>
          </p:nvSpPr>
          <p:spPr>
            <a:xfrm>
              <a:off x="391607" y="4962290"/>
              <a:ext cx="48006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C4405"/>
                  </a:solidFill>
                  <a:effectLst/>
                  <a:uLnTx/>
                  <a:uFillTx/>
                  <a:latin typeface="Open Sans"/>
                  <a:ea typeface="+mn-ea"/>
                  <a:cs typeface="+mn-cs"/>
                </a:rPr>
                <a:t>Pathway One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Open Sans"/>
                  <a:ea typeface="+mn-ea"/>
                  <a:cs typeface="+mn-cs"/>
                </a:rPr>
                <a:t>Select </a:t>
              </a:r>
              <a:r>
                <a:rPr kumimoji="0" lang="en-US" sz="1800" b="1" i="0" u="none" strike="noStrike" kern="1200" cap="none" spc="0" normalizeH="0" baseline="0" noProof="0" dirty="0">
                  <a:ln>
                    <a:noFill/>
                  </a:ln>
                  <a:solidFill>
                    <a:srgbClr val="003865"/>
                  </a:solidFill>
                  <a:effectLst/>
                  <a:uLnTx/>
                  <a:uFillTx/>
                  <a:latin typeface="Open Sans"/>
                  <a:ea typeface="+mn-ea"/>
                  <a:cs typeface="+mn-cs"/>
                </a:rPr>
                <a:t>Explore Career Options </a:t>
              </a:r>
              <a:r>
                <a:rPr kumimoji="0" lang="en-US" sz="1800" b="0" i="0" u="none" strike="noStrike" kern="1200" cap="none" spc="0" normalizeH="0" baseline="0" noProof="0" dirty="0">
                  <a:ln>
                    <a:noFill/>
                  </a:ln>
                  <a:solidFill>
                    <a:srgbClr val="003865"/>
                  </a:solidFill>
                  <a:effectLst/>
                  <a:uLnTx/>
                  <a:uFillTx/>
                  <a:latin typeface="Open Sans"/>
                  <a:ea typeface="+mn-ea"/>
                  <a:cs typeface="+mn-cs"/>
                </a:rPr>
                <a:t>on the homepage, then navigate to the desired section.</a:t>
              </a:r>
              <a:endParaRPr kumimoji="0" lang="en-US" sz="1800" b="1" i="0" u="none" strike="noStrike" kern="1200" cap="none" spc="0" normalizeH="0" baseline="0" noProof="0" dirty="0">
                <a:ln>
                  <a:noFill/>
                </a:ln>
                <a:solidFill>
                  <a:srgbClr val="003865"/>
                </a:solidFill>
                <a:effectLst/>
                <a:uLnTx/>
                <a:uFillTx/>
                <a:latin typeface="Open Sans"/>
                <a:ea typeface="+mn-ea"/>
                <a:cs typeface="+mn-cs"/>
              </a:endParaRPr>
            </a:p>
          </p:txBody>
        </p:sp>
      </p:grpSp>
      <p:grpSp>
        <p:nvGrpSpPr>
          <p:cNvPr id="8" name="Group 7">
            <a:extLst>
              <a:ext uri="{FF2B5EF4-FFF2-40B4-BE49-F238E27FC236}">
                <a16:creationId xmlns:a16="http://schemas.microsoft.com/office/drawing/2014/main" id="{C7D7179A-2002-95C9-C4C9-F7E113AC4B51}"/>
              </a:ext>
            </a:extLst>
          </p:cNvPr>
          <p:cNvGrpSpPr/>
          <p:nvPr/>
        </p:nvGrpSpPr>
        <p:grpSpPr>
          <a:xfrm>
            <a:off x="6722737" y="893402"/>
            <a:ext cx="5041721" cy="5269218"/>
            <a:chOff x="6722737" y="893402"/>
            <a:chExt cx="5041721" cy="5269218"/>
          </a:xfrm>
        </p:grpSpPr>
        <p:grpSp>
          <p:nvGrpSpPr>
            <p:cNvPr id="33" name="Group 32">
              <a:extLst>
                <a:ext uri="{FF2B5EF4-FFF2-40B4-BE49-F238E27FC236}">
                  <a16:creationId xmlns:a16="http://schemas.microsoft.com/office/drawing/2014/main" id="{5CC9D6A3-BFCC-9752-8CC2-0DAC7BD667FD}"/>
                </a:ext>
              </a:extLst>
            </p:cNvPr>
            <p:cNvGrpSpPr/>
            <p:nvPr/>
          </p:nvGrpSpPr>
          <p:grpSpPr>
            <a:xfrm>
              <a:off x="6722737" y="893402"/>
              <a:ext cx="5041721" cy="5269218"/>
              <a:chOff x="6722737" y="893402"/>
              <a:chExt cx="5041721" cy="5269218"/>
            </a:xfrm>
          </p:grpSpPr>
          <p:pic>
            <p:nvPicPr>
              <p:cNvPr id="25" name="Picture 24" descr="A screenshot of a computer&#10;&#10;Description automatically generated">
                <a:extLst>
                  <a:ext uri="{FF2B5EF4-FFF2-40B4-BE49-F238E27FC236}">
                    <a16:creationId xmlns:a16="http://schemas.microsoft.com/office/drawing/2014/main" id="{9628CDD3-106D-0AE5-7498-B96C5C817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96234" y="893402"/>
                <a:ext cx="4968224" cy="3914777"/>
              </a:xfrm>
              <a:prstGeom prst="rect">
                <a:avLst/>
              </a:prstGeom>
              <a:ln w="28575">
                <a:solidFill>
                  <a:schemeClr val="bg2">
                    <a:lumMod val="90000"/>
                  </a:schemeClr>
                </a:solidFill>
              </a:ln>
            </p:spPr>
          </p:pic>
          <p:sp>
            <p:nvSpPr>
              <p:cNvPr id="31" name="TextBox 30">
                <a:extLst>
                  <a:ext uri="{FF2B5EF4-FFF2-40B4-BE49-F238E27FC236}">
                    <a16:creationId xmlns:a16="http://schemas.microsoft.com/office/drawing/2014/main" id="{85A72794-A47E-64CB-94D2-0F1D5E95A169}"/>
                  </a:ext>
                </a:extLst>
              </p:cNvPr>
              <p:cNvSpPr txBox="1"/>
              <p:nvPr/>
            </p:nvSpPr>
            <p:spPr>
              <a:xfrm>
                <a:off x="6722737" y="4962291"/>
                <a:ext cx="48006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C4405"/>
                    </a:solidFill>
                    <a:effectLst/>
                    <a:uLnTx/>
                    <a:uFillTx/>
                    <a:latin typeface="Open Sans"/>
                    <a:ea typeface="+mn-ea"/>
                    <a:cs typeface="+mn-cs"/>
                  </a:rPr>
                  <a:t>Pathway Two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Open Sans"/>
                    <a:ea typeface="+mn-ea"/>
                    <a:cs typeface="+mn-cs"/>
                  </a:rPr>
                  <a:t>Scroll down on the homepage to </a:t>
                </a:r>
                <a:r>
                  <a:rPr kumimoji="0" lang="en-US" sz="1800" b="1" i="0" u="none" strike="noStrike" kern="1200" cap="none" spc="0" normalizeH="0" baseline="0" noProof="0" dirty="0">
                    <a:ln>
                      <a:noFill/>
                    </a:ln>
                    <a:solidFill>
                      <a:srgbClr val="003865"/>
                    </a:solidFill>
                    <a:effectLst/>
                    <a:uLnTx/>
                    <a:uFillTx/>
                    <a:latin typeface="Open Sans"/>
                    <a:ea typeface="+mn-ea"/>
                    <a:cs typeface="+mn-cs"/>
                  </a:rPr>
                  <a:t>Career Tools </a:t>
                </a:r>
                <a:r>
                  <a:rPr kumimoji="0" lang="en-US" sz="1800" b="0" i="0" u="none" strike="noStrike" kern="1200" cap="none" spc="0" normalizeH="0" baseline="0" noProof="0" dirty="0">
                    <a:ln>
                      <a:noFill/>
                    </a:ln>
                    <a:solidFill>
                      <a:srgbClr val="003865"/>
                    </a:solidFill>
                    <a:effectLst/>
                    <a:uLnTx/>
                    <a:uFillTx/>
                    <a:latin typeface="Open Sans"/>
                    <a:ea typeface="+mn-ea"/>
                    <a:cs typeface="+mn-cs"/>
                  </a:rPr>
                  <a:t>and directly select the desired section.</a:t>
                </a:r>
                <a:endParaRPr kumimoji="0" lang="en-US" sz="1800" b="1" i="0" u="none" strike="noStrike" kern="1200" cap="none" spc="0" normalizeH="0" baseline="0" noProof="0" dirty="0">
                  <a:ln>
                    <a:noFill/>
                  </a:ln>
                  <a:solidFill>
                    <a:srgbClr val="003865"/>
                  </a:solidFill>
                  <a:effectLst/>
                  <a:uLnTx/>
                  <a:uFillTx/>
                  <a:latin typeface="Open Sans"/>
                  <a:ea typeface="+mn-ea"/>
                  <a:cs typeface="+mn-cs"/>
                </a:endParaRPr>
              </a:p>
            </p:txBody>
          </p:sp>
        </p:grpSp>
        <p:pic>
          <p:nvPicPr>
            <p:cNvPr id="7" name="Picture 6" descr="A screenshot of a job search&#10;&#10;Description automatically generated">
              <a:extLst>
                <a:ext uri="{FF2B5EF4-FFF2-40B4-BE49-F238E27FC236}">
                  <a16:creationId xmlns:a16="http://schemas.microsoft.com/office/drawing/2014/main" id="{58D7BEF0-CA6B-6A84-C95B-4B78827A0F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80346" y="1473573"/>
              <a:ext cx="2409230" cy="2028825"/>
            </a:xfrm>
            <a:prstGeom prst="rect">
              <a:avLst/>
            </a:prstGeom>
            <a:ln w="28575">
              <a:solidFill>
                <a:schemeClr val="accent6"/>
              </a:solidFill>
            </a:ln>
          </p:spPr>
        </p:pic>
      </p:grpSp>
    </p:spTree>
    <p:extLst>
      <p:ext uri="{BB962C8B-B14F-4D97-AF65-F5344CB8AC3E}">
        <p14:creationId xmlns:p14="http://schemas.microsoft.com/office/powerpoint/2010/main" val="2811398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screenshot of a web page&#10;&#10;Description automatically generated">
            <a:extLst>
              <a:ext uri="{FF2B5EF4-FFF2-40B4-BE49-F238E27FC236}">
                <a16:creationId xmlns:a16="http://schemas.microsoft.com/office/drawing/2014/main" id="{338275BC-C1F3-01EA-4F45-B82F75BA83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3576" y="934981"/>
            <a:ext cx="5983434" cy="4988038"/>
          </a:xfrm>
          <a:prstGeom prst="rect">
            <a:avLst/>
          </a:prstGeom>
          <a:ln w="28575">
            <a:solidFill>
              <a:schemeClr val="bg2">
                <a:lumMod val="90000"/>
              </a:schemeClr>
            </a:solidFill>
          </a:ln>
        </p:spPr>
      </p:pic>
      <p:sp>
        <p:nvSpPr>
          <p:cNvPr id="2" name="Title 1">
            <a:extLst>
              <a:ext uri="{FF2B5EF4-FFF2-40B4-BE49-F238E27FC236}">
                <a16:creationId xmlns:a16="http://schemas.microsoft.com/office/drawing/2014/main" id="{A3E31091-44D7-04BE-1326-72B5F78F53DD}"/>
              </a:ext>
            </a:extLst>
          </p:cNvPr>
          <p:cNvSpPr>
            <a:spLocks noGrp="1"/>
          </p:cNvSpPr>
          <p:nvPr>
            <p:ph type="title"/>
          </p:nvPr>
        </p:nvSpPr>
        <p:spPr>
          <a:xfrm>
            <a:off x="199618" y="151069"/>
            <a:ext cx="10864724" cy="694944"/>
          </a:xfrm>
        </p:spPr>
        <p:txBody>
          <a:bodyPr/>
          <a:lstStyle/>
          <a:p>
            <a:r>
              <a:rPr kumimoji="0" lang="en-US" sz="2600" b="1" i="0" u="none" strike="noStrike" kern="1200" cap="none" spc="0" normalizeH="0" baseline="0" noProof="0" dirty="0">
                <a:ln>
                  <a:noFill/>
                </a:ln>
                <a:solidFill>
                  <a:schemeClr val="tx2"/>
                </a:solidFill>
                <a:effectLst/>
                <a:uLnTx/>
                <a:uFillTx/>
                <a:ea typeface="+mj-ea"/>
                <a:cs typeface="+mj-cs"/>
              </a:rPr>
              <a:t>SCHOOL AND SCHOLARSHIP TOOLS: </a:t>
            </a:r>
            <a:r>
              <a:rPr kumimoji="0" lang="en-US" sz="2600" b="1" i="0" u="none" strike="noStrike" kern="1200" cap="none" spc="0" normalizeH="0" baseline="0" noProof="0" dirty="0">
                <a:ln>
                  <a:noFill/>
                </a:ln>
                <a:solidFill>
                  <a:schemeClr val="accent6"/>
                </a:solidFill>
                <a:effectLst/>
                <a:uLnTx/>
                <a:uFillTx/>
                <a:ea typeface="+mj-ea"/>
                <a:cs typeface="+mj-cs"/>
              </a:rPr>
              <a:t>SCHOOL SEARCH</a:t>
            </a:r>
            <a:endParaRPr lang="en-US" dirty="0">
              <a:solidFill>
                <a:schemeClr val="accent6"/>
              </a:solidFill>
            </a:endParaRPr>
          </a:p>
        </p:txBody>
      </p:sp>
      <p:sp>
        <p:nvSpPr>
          <p:cNvPr id="13" name="AutoShape 2">
            <a:extLst>
              <a:ext uri="{FF2B5EF4-FFF2-40B4-BE49-F238E27FC236}">
                <a16:creationId xmlns:a16="http://schemas.microsoft.com/office/drawing/2014/main" id="{A1B899A7-E030-FCBF-CE84-165498D3296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15" name="Group 14">
            <a:extLst>
              <a:ext uri="{FF2B5EF4-FFF2-40B4-BE49-F238E27FC236}">
                <a16:creationId xmlns:a16="http://schemas.microsoft.com/office/drawing/2014/main" id="{FF73B309-BD78-D5D5-3B03-48745AE49CE0}"/>
              </a:ext>
            </a:extLst>
          </p:cNvPr>
          <p:cNvGrpSpPr/>
          <p:nvPr/>
        </p:nvGrpSpPr>
        <p:grpSpPr>
          <a:xfrm>
            <a:off x="322181" y="882173"/>
            <a:ext cx="4312592" cy="1366985"/>
            <a:chOff x="310623" y="1103720"/>
            <a:chExt cx="4312592" cy="1366985"/>
          </a:xfrm>
        </p:grpSpPr>
        <p:grpSp>
          <p:nvGrpSpPr>
            <p:cNvPr id="9" name="Group 8">
              <a:extLst>
                <a:ext uri="{FF2B5EF4-FFF2-40B4-BE49-F238E27FC236}">
                  <a16:creationId xmlns:a16="http://schemas.microsoft.com/office/drawing/2014/main" id="{2C4DDCAC-F282-EE2C-79DA-52F540EC51B8}"/>
                </a:ext>
              </a:extLst>
            </p:cNvPr>
            <p:cNvGrpSpPr/>
            <p:nvPr/>
          </p:nvGrpSpPr>
          <p:grpSpPr>
            <a:xfrm>
              <a:off x="310623" y="1103720"/>
              <a:ext cx="4243960" cy="400110"/>
              <a:chOff x="310623" y="1103720"/>
              <a:chExt cx="4243960" cy="400110"/>
            </a:xfrm>
          </p:grpSpPr>
          <p:sp>
            <p:nvSpPr>
              <p:cNvPr id="8" name="TextBox 7">
                <a:extLst>
                  <a:ext uri="{FF2B5EF4-FFF2-40B4-BE49-F238E27FC236}">
                    <a16:creationId xmlns:a16="http://schemas.microsoft.com/office/drawing/2014/main" id="{81A7BADE-A8BF-C90D-A438-50F4E784FD5A}"/>
                  </a:ext>
                </a:extLst>
              </p:cNvPr>
              <p:cNvSpPr txBox="1"/>
              <p:nvPr/>
            </p:nvSpPr>
            <p:spPr>
              <a:xfrm>
                <a:off x="310623" y="1103720"/>
                <a:ext cx="33057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865"/>
                    </a:solidFill>
                    <a:effectLst/>
                    <a:uLnTx/>
                    <a:uFillTx/>
                    <a:latin typeface="Open Sans"/>
                    <a:ea typeface="+mn-ea"/>
                    <a:cs typeface="+mn-cs"/>
                  </a:rPr>
                  <a:t>Search for Schools</a:t>
                </a:r>
              </a:p>
            </p:txBody>
          </p:sp>
          <p:cxnSp>
            <p:nvCxnSpPr>
              <p:cNvPr id="5" name="Straight Connector 4">
                <a:extLst>
                  <a:ext uri="{FF2B5EF4-FFF2-40B4-BE49-F238E27FC236}">
                    <a16:creationId xmlns:a16="http://schemas.microsoft.com/office/drawing/2014/main" id="{537377D8-F396-1DA1-164C-18FEDED80ECB}"/>
                  </a:ext>
                </a:extLst>
              </p:cNvPr>
              <p:cNvCxnSpPr>
                <a:cxnSpLocks/>
              </p:cNvCxnSpPr>
              <p:nvPr/>
            </p:nvCxnSpPr>
            <p:spPr>
              <a:xfrm>
                <a:off x="399194" y="1491094"/>
                <a:ext cx="4155389" cy="12736"/>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0F17058A-ED76-3114-24F2-C59B5D43E58E}"/>
                </a:ext>
              </a:extLst>
            </p:cNvPr>
            <p:cNvSpPr txBox="1"/>
            <p:nvPr/>
          </p:nvSpPr>
          <p:spPr>
            <a:xfrm>
              <a:off x="399194" y="1547375"/>
              <a:ext cx="422402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3865"/>
                  </a:solidFill>
                  <a:latin typeface="Open Sans"/>
                </a:rPr>
                <a:t>Keyword searching allows users to quickly find schools that match their needs.</a:t>
              </a:r>
              <a:endParaRPr kumimoji="0" lang="en-US" sz="1800" b="0" i="0" u="none" strike="noStrike" kern="1200" cap="none" spc="0" normalizeH="0" baseline="0" noProof="0" dirty="0">
                <a:ln>
                  <a:noFill/>
                </a:ln>
                <a:solidFill>
                  <a:srgbClr val="003865"/>
                </a:solidFill>
                <a:effectLst/>
                <a:uLnTx/>
                <a:uFillTx/>
                <a:latin typeface="Open Sans"/>
                <a:ea typeface="+mn-ea"/>
                <a:cs typeface="+mn-cs"/>
              </a:endParaRPr>
            </a:p>
          </p:txBody>
        </p:sp>
      </p:grpSp>
      <p:grpSp>
        <p:nvGrpSpPr>
          <p:cNvPr id="16" name="Group 15">
            <a:extLst>
              <a:ext uri="{FF2B5EF4-FFF2-40B4-BE49-F238E27FC236}">
                <a16:creationId xmlns:a16="http://schemas.microsoft.com/office/drawing/2014/main" id="{C415C89D-D9E9-35E9-8280-5742C157A09B}"/>
              </a:ext>
            </a:extLst>
          </p:cNvPr>
          <p:cNvGrpSpPr/>
          <p:nvPr/>
        </p:nvGrpSpPr>
        <p:grpSpPr>
          <a:xfrm>
            <a:off x="284713" y="2447413"/>
            <a:ext cx="4350060" cy="1658374"/>
            <a:chOff x="273155" y="3670112"/>
            <a:chExt cx="4350060" cy="1658374"/>
          </a:xfrm>
        </p:grpSpPr>
        <p:grpSp>
          <p:nvGrpSpPr>
            <p:cNvPr id="10" name="Group 9">
              <a:extLst>
                <a:ext uri="{FF2B5EF4-FFF2-40B4-BE49-F238E27FC236}">
                  <a16:creationId xmlns:a16="http://schemas.microsoft.com/office/drawing/2014/main" id="{935807A8-522C-AD44-8DD0-6675D8FA1DA8}"/>
                </a:ext>
              </a:extLst>
            </p:cNvPr>
            <p:cNvGrpSpPr/>
            <p:nvPr/>
          </p:nvGrpSpPr>
          <p:grpSpPr>
            <a:xfrm>
              <a:off x="273155" y="3670112"/>
              <a:ext cx="4350060" cy="400110"/>
              <a:chOff x="310623" y="3181290"/>
              <a:chExt cx="4350060" cy="400110"/>
            </a:xfrm>
          </p:grpSpPr>
          <p:sp>
            <p:nvSpPr>
              <p:cNvPr id="24" name="TextBox 23">
                <a:extLst>
                  <a:ext uri="{FF2B5EF4-FFF2-40B4-BE49-F238E27FC236}">
                    <a16:creationId xmlns:a16="http://schemas.microsoft.com/office/drawing/2014/main" id="{5E4607B6-A64B-C45C-B51A-D7349DEAF752}"/>
                  </a:ext>
                </a:extLst>
              </p:cNvPr>
              <p:cNvSpPr txBox="1"/>
              <p:nvPr/>
            </p:nvSpPr>
            <p:spPr>
              <a:xfrm>
                <a:off x="310623" y="3181290"/>
                <a:ext cx="43500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865"/>
                    </a:solidFill>
                    <a:effectLst/>
                    <a:uLnTx/>
                    <a:uFillTx/>
                    <a:latin typeface="Open Sans"/>
                    <a:ea typeface="+mn-ea"/>
                    <a:cs typeface="+mn-cs"/>
                  </a:rPr>
                  <a:t>Browsing and Filtering</a:t>
                </a:r>
              </a:p>
            </p:txBody>
          </p:sp>
          <p:cxnSp>
            <p:nvCxnSpPr>
              <p:cNvPr id="7" name="Straight Connector 6">
                <a:extLst>
                  <a:ext uri="{FF2B5EF4-FFF2-40B4-BE49-F238E27FC236}">
                    <a16:creationId xmlns:a16="http://schemas.microsoft.com/office/drawing/2014/main" id="{A294BB2B-8EFB-541A-02CE-E0EE4F7AFCAC}"/>
                  </a:ext>
                </a:extLst>
              </p:cNvPr>
              <p:cNvCxnSpPr>
                <a:cxnSpLocks/>
              </p:cNvCxnSpPr>
              <p:nvPr/>
            </p:nvCxnSpPr>
            <p:spPr>
              <a:xfrm>
                <a:off x="399194" y="3581400"/>
                <a:ext cx="4192857"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64C51943-4C2C-BB85-4D71-1DC9956BD2B0}"/>
                </a:ext>
              </a:extLst>
            </p:cNvPr>
            <p:cNvSpPr txBox="1"/>
            <p:nvPr/>
          </p:nvSpPr>
          <p:spPr>
            <a:xfrm>
              <a:off x="355820" y="4128157"/>
              <a:ext cx="418473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Open Sans"/>
                  <a:ea typeface="+mn-ea"/>
                  <a:cs typeface="+mn-cs"/>
                </a:rPr>
                <a:t>Advanced filtering options allow users to narrow results based on location, school type, area of study, and more.</a:t>
              </a:r>
            </a:p>
          </p:txBody>
        </p:sp>
      </p:grpSp>
      <p:grpSp>
        <p:nvGrpSpPr>
          <p:cNvPr id="3" name="Group 2">
            <a:extLst>
              <a:ext uri="{FF2B5EF4-FFF2-40B4-BE49-F238E27FC236}">
                <a16:creationId xmlns:a16="http://schemas.microsoft.com/office/drawing/2014/main" id="{4E69BB66-61B3-E0FC-0D15-98BB0D7382C7}"/>
              </a:ext>
            </a:extLst>
          </p:cNvPr>
          <p:cNvGrpSpPr/>
          <p:nvPr/>
        </p:nvGrpSpPr>
        <p:grpSpPr>
          <a:xfrm>
            <a:off x="322181" y="4317453"/>
            <a:ext cx="4350060" cy="1658374"/>
            <a:chOff x="273155" y="3670112"/>
            <a:chExt cx="4350060" cy="1658374"/>
          </a:xfrm>
        </p:grpSpPr>
        <p:grpSp>
          <p:nvGrpSpPr>
            <p:cNvPr id="6" name="Group 5">
              <a:extLst>
                <a:ext uri="{FF2B5EF4-FFF2-40B4-BE49-F238E27FC236}">
                  <a16:creationId xmlns:a16="http://schemas.microsoft.com/office/drawing/2014/main" id="{CBFDC343-E7D3-FA9D-E50D-C035C98CF831}"/>
                </a:ext>
              </a:extLst>
            </p:cNvPr>
            <p:cNvGrpSpPr/>
            <p:nvPr/>
          </p:nvGrpSpPr>
          <p:grpSpPr>
            <a:xfrm>
              <a:off x="273155" y="3670112"/>
              <a:ext cx="4350060" cy="400110"/>
              <a:chOff x="310623" y="3181290"/>
              <a:chExt cx="4350060" cy="400110"/>
            </a:xfrm>
          </p:grpSpPr>
          <p:sp>
            <p:nvSpPr>
              <p:cNvPr id="17" name="TextBox 16">
                <a:extLst>
                  <a:ext uri="{FF2B5EF4-FFF2-40B4-BE49-F238E27FC236}">
                    <a16:creationId xmlns:a16="http://schemas.microsoft.com/office/drawing/2014/main" id="{37E92737-0A9D-8444-DB4F-29CD5D946379}"/>
                  </a:ext>
                </a:extLst>
              </p:cNvPr>
              <p:cNvSpPr txBox="1"/>
              <p:nvPr/>
            </p:nvSpPr>
            <p:spPr>
              <a:xfrm>
                <a:off x="310623" y="3181290"/>
                <a:ext cx="43500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865"/>
                    </a:solidFill>
                    <a:effectLst/>
                    <a:uLnTx/>
                    <a:uFillTx/>
                    <a:latin typeface="Open Sans"/>
                    <a:ea typeface="+mn-ea"/>
                    <a:cs typeface="+mn-cs"/>
                  </a:rPr>
                  <a:t>School Information</a:t>
                </a:r>
              </a:p>
            </p:txBody>
          </p:sp>
          <p:cxnSp>
            <p:nvCxnSpPr>
              <p:cNvPr id="18" name="Straight Connector 17">
                <a:extLst>
                  <a:ext uri="{FF2B5EF4-FFF2-40B4-BE49-F238E27FC236}">
                    <a16:creationId xmlns:a16="http://schemas.microsoft.com/office/drawing/2014/main" id="{D0B15CFE-07B3-D61B-89E7-44DBDD97CE6F}"/>
                  </a:ext>
                </a:extLst>
              </p:cNvPr>
              <p:cNvCxnSpPr>
                <a:cxnSpLocks/>
              </p:cNvCxnSpPr>
              <p:nvPr/>
            </p:nvCxnSpPr>
            <p:spPr>
              <a:xfrm>
                <a:off x="399194" y="3581400"/>
                <a:ext cx="4192857"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F19A3F54-13D9-E305-141A-1D93FEAE504A}"/>
                </a:ext>
              </a:extLst>
            </p:cNvPr>
            <p:cNvSpPr txBox="1"/>
            <p:nvPr/>
          </p:nvSpPr>
          <p:spPr>
            <a:xfrm>
              <a:off x="355820" y="4128157"/>
              <a:ext cx="418473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Open Sans"/>
                  <a:ea typeface="+mn-ea"/>
                  <a:cs typeface="+mn-cs"/>
                </a:rPr>
                <a:t>Users can select a school entry to view information including location, majors and degrees, tuition, and student body makeup.</a:t>
              </a:r>
            </a:p>
          </p:txBody>
        </p:sp>
      </p:grpSp>
      <p:pic>
        <p:nvPicPr>
          <p:cNvPr id="22" name="Picture 21" descr="A screenshot of a website&#10;&#10;Description automatically generated">
            <a:extLst>
              <a:ext uri="{FF2B5EF4-FFF2-40B4-BE49-F238E27FC236}">
                <a16:creationId xmlns:a16="http://schemas.microsoft.com/office/drawing/2014/main" id="{90D187B8-31C0-A5C5-F6A9-0E9E2DB3FA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6750" y="3431016"/>
            <a:ext cx="3640284" cy="2343791"/>
          </a:xfrm>
          <a:prstGeom prst="rect">
            <a:avLst/>
          </a:prstGeom>
          <a:ln w="31750">
            <a:solidFill>
              <a:schemeClr val="accent6"/>
            </a:solidFill>
          </a:ln>
        </p:spPr>
      </p:pic>
    </p:spTree>
    <p:extLst>
      <p:ext uri="{BB962C8B-B14F-4D97-AF65-F5344CB8AC3E}">
        <p14:creationId xmlns:p14="http://schemas.microsoft.com/office/powerpoint/2010/main" val="1051427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screenshot of a web page&#10;&#10;Description automatically generated">
            <a:extLst>
              <a:ext uri="{FF2B5EF4-FFF2-40B4-BE49-F238E27FC236}">
                <a16:creationId xmlns:a16="http://schemas.microsoft.com/office/drawing/2014/main" id="{7CA4CD57-C290-BCAB-A798-E4B5CBB772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4526" y="875357"/>
            <a:ext cx="5983434" cy="5047662"/>
          </a:xfrm>
          <a:prstGeom prst="rect">
            <a:avLst/>
          </a:prstGeom>
          <a:ln w="28575">
            <a:solidFill>
              <a:schemeClr val="bg2">
                <a:lumMod val="90000"/>
              </a:schemeClr>
            </a:solidFill>
          </a:ln>
        </p:spPr>
      </p:pic>
      <p:sp>
        <p:nvSpPr>
          <p:cNvPr id="2" name="Title 1">
            <a:extLst>
              <a:ext uri="{FF2B5EF4-FFF2-40B4-BE49-F238E27FC236}">
                <a16:creationId xmlns:a16="http://schemas.microsoft.com/office/drawing/2014/main" id="{A3E31091-44D7-04BE-1326-72B5F78F53DD}"/>
              </a:ext>
            </a:extLst>
          </p:cNvPr>
          <p:cNvSpPr>
            <a:spLocks noGrp="1"/>
          </p:cNvSpPr>
          <p:nvPr>
            <p:ph type="title"/>
          </p:nvPr>
        </p:nvSpPr>
        <p:spPr>
          <a:xfrm>
            <a:off x="199618" y="151069"/>
            <a:ext cx="10864724" cy="694944"/>
          </a:xfrm>
        </p:spPr>
        <p:txBody>
          <a:bodyPr/>
          <a:lstStyle/>
          <a:p>
            <a:r>
              <a:rPr kumimoji="0" lang="en-US" sz="2600" b="1" i="0" u="none" strike="noStrike" kern="1200" cap="none" spc="0" normalizeH="0" baseline="0" noProof="0" dirty="0">
                <a:ln>
                  <a:noFill/>
                </a:ln>
                <a:solidFill>
                  <a:schemeClr val="tx2"/>
                </a:solidFill>
                <a:effectLst/>
                <a:uLnTx/>
                <a:uFillTx/>
                <a:ea typeface="+mj-ea"/>
                <a:cs typeface="+mj-cs"/>
              </a:rPr>
              <a:t>SCHOOL AND SCHOLARSHIP TOOLS: </a:t>
            </a:r>
            <a:r>
              <a:rPr kumimoji="0" lang="en-US" sz="2600" b="1" i="0" u="none" strike="noStrike" kern="1200" cap="none" spc="0" normalizeH="0" baseline="0" noProof="0" dirty="0">
                <a:ln>
                  <a:noFill/>
                </a:ln>
                <a:solidFill>
                  <a:schemeClr val="accent6"/>
                </a:solidFill>
                <a:effectLst/>
                <a:uLnTx/>
                <a:uFillTx/>
                <a:ea typeface="+mj-ea"/>
                <a:cs typeface="+mj-cs"/>
              </a:rPr>
              <a:t>SCHOLARSHIP SEARCH</a:t>
            </a:r>
            <a:endParaRPr lang="en-US" dirty="0">
              <a:solidFill>
                <a:schemeClr val="accent6"/>
              </a:solidFill>
            </a:endParaRPr>
          </a:p>
        </p:txBody>
      </p:sp>
      <p:sp>
        <p:nvSpPr>
          <p:cNvPr id="13" name="AutoShape 2">
            <a:extLst>
              <a:ext uri="{FF2B5EF4-FFF2-40B4-BE49-F238E27FC236}">
                <a16:creationId xmlns:a16="http://schemas.microsoft.com/office/drawing/2014/main" id="{A1B899A7-E030-FCBF-CE84-165498D3296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15" name="Group 14">
            <a:extLst>
              <a:ext uri="{FF2B5EF4-FFF2-40B4-BE49-F238E27FC236}">
                <a16:creationId xmlns:a16="http://schemas.microsoft.com/office/drawing/2014/main" id="{FF73B309-BD78-D5D5-3B03-48745AE49CE0}"/>
              </a:ext>
            </a:extLst>
          </p:cNvPr>
          <p:cNvGrpSpPr/>
          <p:nvPr/>
        </p:nvGrpSpPr>
        <p:grpSpPr>
          <a:xfrm>
            <a:off x="322181" y="882173"/>
            <a:ext cx="4312592" cy="1366985"/>
            <a:chOff x="310623" y="1103720"/>
            <a:chExt cx="4312592" cy="1366985"/>
          </a:xfrm>
        </p:grpSpPr>
        <p:grpSp>
          <p:nvGrpSpPr>
            <p:cNvPr id="9" name="Group 8">
              <a:extLst>
                <a:ext uri="{FF2B5EF4-FFF2-40B4-BE49-F238E27FC236}">
                  <a16:creationId xmlns:a16="http://schemas.microsoft.com/office/drawing/2014/main" id="{2C4DDCAC-F282-EE2C-79DA-52F540EC51B8}"/>
                </a:ext>
              </a:extLst>
            </p:cNvPr>
            <p:cNvGrpSpPr/>
            <p:nvPr/>
          </p:nvGrpSpPr>
          <p:grpSpPr>
            <a:xfrm>
              <a:off x="310623" y="1103720"/>
              <a:ext cx="4243960" cy="400110"/>
              <a:chOff x="310623" y="1103720"/>
              <a:chExt cx="4243960" cy="400110"/>
            </a:xfrm>
          </p:grpSpPr>
          <p:sp>
            <p:nvSpPr>
              <p:cNvPr id="8" name="TextBox 7">
                <a:extLst>
                  <a:ext uri="{FF2B5EF4-FFF2-40B4-BE49-F238E27FC236}">
                    <a16:creationId xmlns:a16="http://schemas.microsoft.com/office/drawing/2014/main" id="{81A7BADE-A8BF-C90D-A438-50F4E784FD5A}"/>
                  </a:ext>
                </a:extLst>
              </p:cNvPr>
              <p:cNvSpPr txBox="1"/>
              <p:nvPr/>
            </p:nvSpPr>
            <p:spPr>
              <a:xfrm>
                <a:off x="310623" y="1103720"/>
                <a:ext cx="33057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865"/>
                    </a:solidFill>
                    <a:effectLst/>
                    <a:uLnTx/>
                    <a:uFillTx/>
                    <a:latin typeface="Open Sans"/>
                    <a:ea typeface="+mn-ea"/>
                    <a:cs typeface="+mn-cs"/>
                  </a:rPr>
                  <a:t>Search for Scholarships</a:t>
                </a:r>
              </a:p>
            </p:txBody>
          </p:sp>
          <p:cxnSp>
            <p:nvCxnSpPr>
              <p:cNvPr id="5" name="Straight Connector 4">
                <a:extLst>
                  <a:ext uri="{FF2B5EF4-FFF2-40B4-BE49-F238E27FC236}">
                    <a16:creationId xmlns:a16="http://schemas.microsoft.com/office/drawing/2014/main" id="{537377D8-F396-1DA1-164C-18FEDED80ECB}"/>
                  </a:ext>
                </a:extLst>
              </p:cNvPr>
              <p:cNvCxnSpPr>
                <a:cxnSpLocks/>
              </p:cNvCxnSpPr>
              <p:nvPr/>
            </p:nvCxnSpPr>
            <p:spPr>
              <a:xfrm>
                <a:off x="399194" y="1491094"/>
                <a:ext cx="4155389" cy="12736"/>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0F17058A-ED76-3114-24F2-C59B5D43E58E}"/>
                </a:ext>
              </a:extLst>
            </p:cNvPr>
            <p:cNvSpPr txBox="1"/>
            <p:nvPr/>
          </p:nvSpPr>
          <p:spPr>
            <a:xfrm>
              <a:off x="399194" y="1547375"/>
              <a:ext cx="422402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Open Sans"/>
                  <a:ea typeface="+mn-ea"/>
                  <a:cs typeface="+mn-cs"/>
                </a:rPr>
                <a:t>Keyword searching allows users to quickly find scholarships that match their requirements.</a:t>
              </a:r>
            </a:p>
          </p:txBody>
        </p:sp>
      </p:grpSp>
      <p:grpSp>
        <p:nvGrpSpPr>
          <p:cNvPr id="16" name="Group 15">
            <a:extLst>
              <a:ext uri="{FF2B5EF4-FFF2-40B4-BE49-F238E27FC236}">
                <a16:creationId xmlns:a16="http://schemas.microsoft.com/office/drawing/2014/main" id="{C415C89D-D9E9-35E9-8280-5742C157A09B}"/>
              </a:ext>
            </a:extLst>
          </p:cNvPr>
          <p:cNvGrpSpPr/>
          <p:nvPr/>
        </p:nvGrpSpPr>
        <p:grpSpPr>
          <a:xfrm>
            <a:off x="284713" y="2447413"/>
            <a:ext cx="4350060" cy="1658374"/>
            <a:chOff x="273155" y="3670112"/>
            <a:chExt cx="4350060" cy="1658374"/>
          </a:xfrm>
        </p:grpSpPr>
        <p:grpSp>
          <p:nvGrpSpPr>
            <p:cNvPr id="10" name="Group 9">
              <a:extLst>
                <a:ext uri="{FF2B5EF4-FFF2-40B4-BE49-F238E27FC236}">
                  <a16:creationId xmlns:a16="http://schemas.microsoft.com/office/drawing/2014/main" id="{935807A8-522C-AD44-8DD0-6675D8FA1DA8}"/>
                </a:ext>
              </a:extLst>
            </p:cNvPr>
            <p:cNvGrpSpPr/>
            <p:nvPr/>
          </p:nvGrpSpPr>
          <p:grpSpPr>
            <a:xfrm>
              <a:off x="273155" y="3670112"/>
              <a:ext cx="4350060" cy="400110"/>
              <a:chOff x="310623" y="3181290"/>
              <a:chExt cx="4350060" cy="400110"/>
            </a:xfrm>
          </p:grpSpPr>
          <p:sp>
            <p:nvSpPr>
              <p:cNvPr id="24" name="TextBox 23">
                <a:extLst>
                  <a:ext uri="{FF2B5EF4-FFF2-40B4-BE49-F238E27FC236}">
                    <a16:creationId xmlns:a16="http://schemas.microsoft.com/office/drawing/2014/main" id="{5E4607B6-A64B-C45C-B51A-D7349DEAF752}"/>
                  </a:ext>
                </a:extLst>
              </p:cNvPr>
              <p:cNvSpPr txBox="1"/>
              <p:nvPr/>
            </p:nvSpPr>
            <p:spPr>
              <a:xfrm>
                <a:off x="310623" y="3181290"/>
                <a:ext cx="43500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865"/>
                    </a:solidFill>
                    <a:effectLst/>
                    <a:uLnTx/>
                    <a:uFillTx/>
                    <a:latin typeface="Open Sans"/>
                    <a:ea typeface="+mn-ea"/>
                    <a:cs typeface="+mn-cs"/>
                  </a:rPr>
                  <a:t>Browsing and Filtering</a:t>
                </a:r>
              </a:p>
            </p:txBody>
          </p:sp>
          <p:cxnSp>
            <p:nvCxnSpPr>
              <p:cNvPr id="7" name="Straight Connector 6">
                <a:extLst>
                  <a:ext uri="{FF2B5EF4-FFF2-40B4-BE49-F238E27FC236}">
                    <a16:creationId xmlns:a16="http://schemas.microsoft.com/office/drawing/2014/main" id="{A294BB2B-8EFB-541A-02CE-E0EE4F7AFCAC}"/>
                  </a:ext>
                </a:extLst>
              </p:cNvPr>
              <p:cNvCxnSpPr>
                <a:cxnSpLocks/>
              </p:cNvCxnSpPr>
              <p:nvPr/>
            </p:nvCxnSpPr>
            <p:spPr>
              <a:xfrm>
                <a:off x="399194" y="3581400"/>
                <a:ext cx="4192857"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64C51943-4C2C-BB85-4D71-1DC9956BD2B0}"/>
                </a:ext>
              </a:extLst>
            </p:cNvPr>
            <p:cNvSpPr txBox="1"/>
            <p:nvPr/>
          </p:nvSpPr>
          <p:spPr>
            <a:xfrm>
              <a:off x="355820" y="4128157"/>
              <a:ext cx="418473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Open Sans"/>
                  <a:ea typeface="+mn-ea"/>
                  <a:cs typeface="+mn-cs"/>
                </a:rPr>
                <a:t>Advanced filtering options allow users to narrow results based on award type, school type, area of study, and more.</a:t>
              </a:r>
            </a:p>
          </p:txBody>
        </p:sp>
      </p:grpSp>
      <p:grpSp>
        <p:nvGrpSpPr>
          <p:cNvPr id="3" name="Group 2">
            <a:extLst>
              <a:ext uri="{FF2B5EF4-FFF2-40B4-BE49-F238E27FC236}">
                <a16:creationId xmlns:a16="http://schemas.microsoft.com/office/drawing/2014/main" id="{4E69BB66-61B3-E0FC-0D15-98BB0D7382C7}"/>
              </a:ext>
            </a:extLst>
          </p:cNvPr>
          <p:cNvGrpSpPr/>
          <p:nvPr/>
        </p:nvGrpSpPr>
        <p:grpSpPr>
          <a:xfrm>
            <a:off x="322181" y="4317453"/>
            <a:ext cx="4350060" cy="1658374"/>
            <a:chOff x="273155" y="3670112"/>
            <a:chExt cx="4350060" cy="1658374"/>
          </a:xfrm>
        </p:grpSpPr>
        <p:grpSp>
          <p:nvGrpSpPr>
            <p:cNvPr id="6" name="Group 5">
              <a:extLst>
                <a:ext uri="{FF2B5EF4-FFF2-40B4-BE49-F238E27FC236}">
                  <a16:creationId xmlns:a16="http://schemas.microsoft.com/office/drawing/2014/main" id="{CBFDC343-E7D3-FA9D-E50D-C035C98CF831}"/>
                </a:ext>
              </a:extLst>
            </p:cNvPr>
            <p:cNvGrpSpPr/>
            <p:nvPr/>
          </p:nvGrpSpPr>
          <p:grpSpPr>
            <a:xfrm>
              <a:off x="273155" y="3670112"/>
              <a:ext cx="4350060" cy="400110"/>
              <a:chOff x="310623" y="3181290"/>
              <a:chExt cx="4350060" cy="400110"/>
            </a:xfrm>
          </p:grpSpPr>
          <p:sp>
            <p:nvSpPr>
              <p:cNvPr id="17" name="TextBox 16">
                <a:extLst>
                  <a:ext uri="{FF2B5EF4-FFF2-40B4-BE49-F238E27FC236}">
                    <a16:creationId xmlns:a16="http://schemas.microsoft.com/office/drawing/2014/main" id="{37E92737-0A9D-8444-DB4F-29CD5D946379}"/>
                  </a:ext>
                </a:extLst>
              </p:cNvPr>
              <p:cNvSpPr txBox="1"/>
              <p:nvPr/>
            </p:nvSpPr>
            <p:spPr>
              <a:xfrm>
                <a:off x="310623" y="3181290"/>
                <a:ext cx="43500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865"/>
                    </a:solidFill>
                    <a:effectLst/>
                    <a:uLnTx/>
                    <a:uFillTx/>
                    <a:latin typeface="Open Sans"/>
                    <a:ea typeface="+mn-ea"/>
                    <a:cs typeface="+mn-cs"/>
                  </a:rPr>
                  <a:t>Scholarship Information</a:t>
                </a:r>
              </a:p>
            </p:txBody>
          </p:sp>
          <p:cxnSp>
            <p:nvCxnSpPr>
              <p:cNvPr id="18" name="Straight Connector 17">
                <a:extLst>
                  <a:ext uri="{FF2B5EF4-FFF2-40B4-BE49-F238E27FC236}">
                    <a16:creationId xmlns:a16="http://schemas.microsoft.com/office/drawing/2014/main" id="{D0B15CFE-07B3-D61B-89E7-44DBDD97CE6F}"/>
                  </a:ext>
                </a:extLst>
              </p:cNvPr>
              <p:cNvCxnSpPr>
                <a:cxnSpLocks/>
              </p:cNvCxnSpPr>
              <p:nvPr/>
            </p:nvCxnSpPr>
            <p:spPr>
              <a:xfrm>
                <a:off x="399194" y="3581400"/>
                <a:ext cx="4192857"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F19A3F54-13D9-E305-141A-1D93FEAE504A}"/>
                </a:ext>
              </a:extLst>
            </p:cNvPr>
            <p:cNvSpPr txBox="1"/>
            <p:nvPr/>
          </p:nvSpPr>
          <p:spPr>
            <a:xfrm>
              <a:off x="355820" y="4128157"/>
              <a:ext cx="418473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Open Sans"/>
                  <a:ea typeface="+mn-ea"/>
                  <a:cs typeface="+mn-cs"/>
                </a:rPr>
                <a:t>Users will see a description of the scholarship, as well as its requirements. Selecting Apply Now launches them to the application site.</a:t>
              </a:r>
            </a:p>
          </p:txBody>
        </p:sp>
      </p:grpSp>
      <p:pic>
        <p:nvPicPr>
          <p:cNvPr id="22" name="Picture 21" descr="A screenshot of a computer&#10;&#10;Description automatically generated">
            <a:extLst>
              <a:ext uri="{FF2B5EF4-FFF2-40B4-BE49-F238E27FC236}">
                <a16:creationId xmlns:a16="http://schemas.microsoft.com/office/drawing/2014/main" id="{4AA51616-2D60-5F18-A7C1-BA9BBEF626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8275" y="3399188"/>
            <a:ext cx="2954484" cy="2343963"/>
          </a:xfrm>
          <a:prstGeom prst="rect">
            <a:avLst/>
          </a:prstGeom>
          <a:ln w="31750">
            <a:solidFill>
              <a:schemeClr val="accent6"/>
            </a:solidFill>
          </a:ln>
        </p:spPr>
      </p:pic>
    </p:spTree>
    <p:extLst>
      <p:ext uri="{BB962C8B-B14F-4D97-AF65-F5344CB8AC3E}">
        <p14:creationId xmlns:p14="http://schemas.microsoft.com/office/powerpoint/2010/main" val="2010088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31091-44D7-04BE-1326-72B5F78F53DD}"/>
              </a:ext>
            </a:extLst>
          </p:cNvPr>
          <p:cNvSpPr>
            <a:spLocks noGrp="1"/>
          </p:cNvSpPr>
          <p:nvPr>
            <p:ph type="title"/>
          </p:nvPr>
        </p:nvSpPr>
        <p:spPr>
          <a:xfrm>
            <a:off x="199618" y="151069"/>
            <a:ext cx="10864724" cy="694944"/>
          </a:xfrm>
        </p:spPr>
        <p:txBody>
          <a:bodyPr/>
          <a:lstStyle/>
          <a:p>
            <a:r>
              <a:rPr kumimoji="0" lang="en-US" sz="2600" b="1" i="0" u="none" strike="noStrike" kern="1200" cap="none" spc="0" normalizeH="0" baseline="0" noProof="0" dirty="0">
                <a:ln>
                  <a:noFill/>
                </a:ln>
                <a:solidFill>
                  <a:schemeClr val="tx2"/>
                </a:solidFill>
                <a:effectLst/>
                <a:uLnTx/>
                <a:uFillTx/>
                <a:ea typeface="+mj-ea"/>
                <a:cs typeface="+mj-cs"/>
              </a:rPr>
              <a:t>SCHOOL AND SCHOLARSHIP TOOLS: </a:t>
            </a:r>
            <a:r>
              <a:rPr kumimoji="0" lang="en-US" sz="2600" b="1" i="0" u="none" strike="noStrike" kern="1200" cap="none" spc="0" normalizeH="0" baseline="0" noProof="0" dirty="0">
                <a:ln>
                  <a:noFill/>
                </a:ln>
                <a:solidFill>
                  <a:schemeClr val="accent6"/>
                </a:solidFill>
                <a:effectLst/>
                <a:uLnTx/>
                <a:uFillTx/>
                <a:ea typeface="+mj-ea"/>
                <a:cs typeface="+mj-cs"/>
              </a:rPr>
              <a:t>FINANCIAL AID QUIZ</a:t>
            </a:r>
            <a:endParaRPr lang="en-US" dirty="0">
              <a:solidFill>
                <a:schemeClr val="accent6"/>
              </a:solidFill>
            </a:endParaRPr>
          </a:p>
        </p:txBody>
      </p:sp>
      <p:sp>
        <p:nvSpPr>
          <p:cNvPr id="13" name="AutoShape 2">
            <a:extLst>
              <a:ext uri="{FF2B5EF4-FFF2-40B4-BE49-F238E27FC236}">
                <a16:creationId xmlns:a16="http://schemas.microsoft.com/office/drawing/2014/main" id="{A1B899A7-E030-FCBF-CE84-165498D3296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15" name="Group 14">
            <a:extLst>
              <a:ext uri="{FF2B5EF4-FFF2-40B4-BE49-F238E27FC236}">
                <a16:creationId xmlns:a16="http://schemas.microsoft.com/office/drawing/2014/main" id="{FF73B309-BD78-D5D5-3B03-48745AE49CE0}"/>
              </a:ext>
            </a:extLst>
          </p:cNvPr>
          <p:cNvGrpSpPr/>
          <p:nvPr/>
        </p:nvGrpSpPr>
        <p:grpSpPr>
          <a:xfrm>
            <a:off x="199618" y="2316108"/>
            <a:ext cx="5535694" cy="1920983"/>
            <a:chOff x="310623" y="1103720"/>
            <a:chExt cx="5535694" cy="1920983"/>
          </a:xfrm>
        </p:grpSpPr>
        <p:grpSp>
          <p:nvGrpSpPr>
            <p:cNvPr id="9" name="Group 8">
              <a:extLst>
                <a:ext uri="{FF2B5EF4-FFF2-40B4-BE49-F238E27FC236}">
                  <a16:creationId xmlns:a16="http://schemas.microsoft.com/office/drawing/2014/main" id="{2C4DDCAC-F282-EE2C-79DA-52F540EC51B8}"/>
                </a:ext>
              </a:extLst>
            </p:cNvPr>
            <p:cNvGrpSpPr/>
            <p:nvPr/>
          </p:nvGrpSpPr>
          <p:grpSpPr>
            <a:xfrm>
              <a:off x="310623" y="1103720"/>
              <a:ext cx="5535694" cy="400110"/>
              <a:chOff x="310623" y="1103720"/>
              <a:chExt cx="5535694" cy="400110"/>
            </a:xfrm>
          </p:grpSpPr>
          <p:sp>
            <p:nvSpPr>
              <p:cNvPr id="8" name="TextBox 7">
                <a:extLst>
                  <a:ext uri="{FF2B5EF4-FFF2-40B4-BE49-F238E27FC236}">
                    <a16:creationId xmlns:a16="http://schemas.microsoft.com/office/drawing/2014/main" id="{81A7BADE-A8BF-C90D-A438-50F4E784FD5A}"/>
                  </a:ext>
                </a:extLst>
              </p:cNvPr>
              <p:cNvSpPr txBox="1"/>
              <p:nvPr/>
            </p:nvSpPr>
            <p:spPr>
              <a:xfrm>
                <a:off x="310623" y="1103720"/>
                <a:ext cx="55356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865"/>
                    </a:solidFill>
                    <a:effectLst/>
                    <a:uLnTx/>
                    <a:uFillTx/>
                    <a:latin typeface="Open Sans"/>
                    <a:ea typeface="+mn-ea"/>
                    <a:cs typeface="+mn-cs"/>
                  </a:rPr>
                  <a:t>Ensure Users Understand Financial Aid</a:t>
                </a:r>
              </a:p>
            </p:txBody>
          </p:sp>
          <p:cxnSp>
            <p:nvCxnSpPr>
              <p:cNvPr id="5" name="Straight Connector 4">
                <a:extLst>
                  <a:ext uri="{FF2B5EF4-FFF2-40B4-BE49-F238E27FC236}">
                    <a16:creationId xmlns:a16="http://schemas.microsoft.com/office/drawing/2014/main" id="{537377D8-F396-1DA1-164C-18FEDED80ECB}"/>
                  </a:ext>
                </a:extLst>
              </p:cNvPr>
              <p:cNvCxnSpPr>
                <a:cxnSpLocks/>
              </p:cNvCxnSpPr>
              <p:nvPr/>
            </p:nvCxnSpPr>
            <p:spPr>
              <a:xfrm>
                <a:off x="399194" y="1491094"/>
                <a:ext cx="5075648"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0F17058A-ED76-3114-24F2-C59B5D43E58E}"/>
                </a:ext>
              </a:extLst>
            </p:cNvPr>
            <p:cNvSpPr txBox="1"/>
            <p:nvPr/>
          </p:nvSpPr>
          <p:spPr>
            <a:xfrm>
              <a:off x="399194" y="1547375"/>
              <a:ext cx="4224021"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3865"/>
                  </a:solidFill>
                  <a:latin typeface="Open Sans"/>
                </a:rPr>
                <a:t>Users have access to a full practice test focused on understanding financial aid to prepare them for the application and repayment processes.</a:t>
              </a:r>
              <a:endParaRPr kumimoji="0" lang="en-US" sz="1800" b="0" i="0" u="none" strike="noStrike" kern="1200" cap="none" spc="0" normalizeH="0" baseline="0" noProof="0" dirty="0">
                <a:ln>
                  <a:noFill/>
                </a:ln>
                <a:solidFill>
                  <a:srgbClr val="003865"/>
                </a:solidFill>
                <a:effectLst/>
                <a:uLnTx/>
                <a:uFillTx/>
                <a:latin typeface="Open Sans"/>
                <a:ea typeface="+mn-ea"/>
                <a:cs typeface="+mn-cs"/>
              </a:endParaRPr>
            </a:p>
          </p:txBody>
        </p:sp>
      </p:grpSp>
      <p:pic>
        <p:nvPicPr>
          <p:cNvPr id="19" name="Picture 18" descr="A screenshot of a computer&#10;&#10;Description automatically generated">
            <a:extLst>
              <a:ext uri="{FF2B5EF4-FFF2-40B4-BE49-F238E27FC236}">
                <a16:creationId xmlns:a16="http://schemas.microsoft.com/office/drawing/2014/main" id="{1AAA346C-AD2A-C169-56F0-1583E33A6F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1003761"/>
            <a:ext cx="5837648" cy="4850477"/>
          </a:xfrm>
          <a:prstGeom prst="rect">
            <a:avLst/>
          </a:prstGeom>
          <a:ln w="28575">
            <a:solidFill>
              <a:schemeClr val="bg2">
                <a:lumMod val="90000"/>
              </a:schemeClr>
            </a:solidFill>
          </a:ln>
        </p:spPr>
      </p:pic>
    </p:spTree>
    <p:extLst>
      <p:ext uri="{BB962C8B-B14F-4D97-AF65-F5344CB8AC3E}">
        <p14:creationId xmlns:p14="http://schemas.microsoft.com/office/powerpoint/2010/main" val="2888380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31091-44D7-04BE-1326-72B5F78F53DD}"/>
              </a:ext>
            </a:extLst>
          </p:cNvPr>
          <p:cNvSpPr>
            <a:spLocks noGrp="1"/>
          </p:cNvSpPr>
          <p:nvPr>
            <p:ph type="title"/>
          </p:nvPr>
        </p:nvSpPr>
        <p:spPr>
          <a:xfrm>
            <a:off x="199618" y="151069"/>
            <a:ext cx="10864724" cy="694944"/>
          </a:xfrm>
        </p:spPr>
        <p:txBody>
          <a:bodyPr/>
          <a:lstStyle/>
          <a:p>
            <a:r>
              <a:rPr kumimoji="0" lang="en-US" sz="2600" b="1" i="0" u="none" strike="noStrike" kern="1200" cap="none" spc="0" normalizeH="0" baseline="0" noProof="0" dirty="0">
                <a:ln>
                  <a:noFill/>
                </a:ln>
                <a:solidFill>
                  <a:schemeClr val="tx2"/>
                </a:solidFill>
                <a:effectLst/>
                <a:uLnTx/>
                <a:uFillTx/>
                <a:ea typeface="+mj-ea"/>
                <a:cs typeface="+mj-cs"/>
              </a:rPr>
              <a:t>ACCESS SCHOOL AND SCHOLARSHIP TOOLS</a:t>
            </a:r>
            <a:endParaRPr lang="en-US" dirty="0">
              <a:solidFill>
                <a:schemeClr val="tx2"/>
              </a:solidFill>
            </a:endParaRPr>
          </a:p>
        </p:txBody>
      </p:sp>
      <p:grpSp>
        <p:nvGrpSpPr>
          <p:cNvPr id="5" name="Group 4">
            <a:extLst>
              <a:ext uri="{FF2B5EF4-FFF2-40B4-BE49-F238E27FC236}">
                <a16:creationId xmlns:a16="http://schemas.microsoft.com/office/drawing/2014/main" id="{28AA784A-F2D6-D31B-138D-5C4EEA265656}"/>
              </a:ext>
            </a:extLst>
          </p:cNvPr>
          <p:cNvGrpSpPr/>
          <p:nvPr/>
        </p:nvGrpSpPr>
        <p:grpSpPr>
          <a:xfrm>
            <a:off x="391607" y="1013749"/>
            <a:ext cx="4800600" cy="5148870"/>
            <a:chOff x="391607" y="1013749"/>
            <a:chExt cx="4800600" cy="5148870"/>
          </a:xfrm>
        </p:grpSpPr>
        <p:grpSp>
          <p:nvGrpSpPr>
            <p:cNvPr id="32" name="Group 31">
              <a:extLst>
                <a:ext uri="{FF2B5EF4-FFF2-40B4-BE49-F238E27FC236}">
                  <a16:creationId xmlns:a16="http://schemas.microsoft.com/office/drawing/2014/main" id="{DCEBFA75-9A40-91C9-36B0-B06C982D2546}"/>
                </a:ext>
              </a:extLst>
            </p:cNvPr>
            <p:cNvGrpSpPr/>
            <p:nvPr/>
          </p:nvGrpSpPr>
          <p:grpSpPr>
            <a:xfrm>
              <a:off x="391607" y="1013749"/>
              <a:ext cx="4800600" cy="5148870"/>
              <a:chOff x="391607" y="1013749"/>
              <a:chExt cx="4800600" cy="5148870"/>
            </a:xfrm>
          </p:grpSpPr>
          <p:pic>
            <p:nvPicPr>
              <p:cNvPr id="19" name="Picture 18" descr="A person typing on a computer&#10;&#10;Description automatically generated">
                <a:extLst>
                  <a:ext uri="{FF2B5EF4-FFF2-40B4-BE49-F238E27FC236}">
                    <a16:creationId xmlns:a16="http://schemas.microsoft.com/office/drawing/2014/main" id="{B2EBCB35-BA96-1B70-D153-2F25C97C83E0}"/>
                  </a:ext>
                </a:extLst>
              </p:cNvPr>
              <p:cNvPicPr>
                <a:picLocks noChangeAspect="1"/>
              </p:cNvPicPr>
              <p:nvPr/>
            </p:nvPicPr>
            <p:blipFill rotWithShape="1">
              <a:blip r:embed="rId3">
                <a:extLst>
                  <a:ext uri="{28A0092B-C50C-407E-A947-70E740481C1C}">
                    <a14:useLocalDpi xmlns:a14="http://schemas.microsoft.com/office/drawing/2010/main" val="0"/>
                  </a:ext>
                </a:extLst>
              </a:blip>
              <a:srcRect b="3693"/>
              <a:stretch/>
            </p:blipFill>
            <p:spPr>
              <a:xfrm>
                <a:off x="427542" y="1013749"/>
                <a:ext cx="4764665" cy="3770189"/>
              </a:xfrm>
              <a:prstGeom prst="rect">
                <a:avLst/>
              </a:prstGeom>
              <a:ln w="28575">
                <a:solidFill>
                  <a:schemeClr val="bg2">
                    <a:lumMod val="90000"/>
                  </a:schemeClr>
                </a:solidFill>
              </a:ln>
            </p:spPr>
          </p:pic>
          <p:sp>
            <p:nvSpPr>
              <p:cNvPr id="30" name="TextBox 29">
                <a:extLst>
                  <a:ext uri="{FF2B5EF4-FFF2-40B4-BE49-F238E27FC236}">
                    <a16:creationId xmlns:a16="http://schemas.microsoft.com/office/drawing/2014/main" id="{6E86C7E8-57E0-1464-ABB5-612B9BCF21BA}"/>
                  </a:ext>
                </a:extLst>
              </p:cNvPr>
              <p:cNvSpPr txBox="1"/>
              <p:nvPr/>
            </p:nvSpPr>
            <p:spPr>
              <a:xfrm>
                <a:off x="391607" y="4962290"/>
                <a:ext cx="48006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C4405"/>
                    </a:solidFill>
                    <a:effectLst/>
                    <a:uLnTx/>
                    <a:uFillTx/>
                    <a:latin typeface="Open Sans"/>
                    <a:ea typeface="+mn-ea"/>
                    <a:cs typeface="+mn-cs"/>
                  </a:rPr>
                  <a:t>Pathway One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Open Sans"/>
                    <a:ea typeface="+mn-ea"/>
                    <a:cs typeface="+mn-cs"/>
                  </a:rPr>
                  <a:t>Select </a:t>
                </a:r>
                <a:r>
                  <a:rPr kumimoji="0" lang="en-US" sz="1800" b="1" i="0" u="none" strike="noStrike" kern="1200" cap="none" spc="0" normalizeH="0" baseline="0" noProof="0" dirty="0">
                    <a:ln>
                      <a:noFill/>
                    </a:ln>
                    <a:solidFill>
                      <a:srgbClr val="003865"/>
                    </a:solidFill>
                    <a:effectLst/>
                    <a:uLnTx/>
                    <a:uFillTx/>
                    <a:latin typeface="Open Sans"/>
                    <a:ea typeface="+mn-ea"/>
                    <a:cs typeface="+mn-cs"/>
                  </a:rPr>
                  <a:t>Find a School or Scholarship </a:t>
                </a:r>
                <a:r>
                  <a:rPr kumimoji="0" lang="en-US" sz="1800" b="0" i="0" u="none" strike="noStrike" kern="1200" cap="none" spc="0" normalizeH="0" baseline="0" noProof="0" dirty="0">
                    <a:ln>
                      <a:noFill/>
                    </a:ln>
                    <a:solidFill>
                      <a:srgbClr val="003865"/>
                    </a:solidFill>
                    <a:effectLst/>
                    <a:uLnTx/>
                    <a:uFillTx/>
                    <a:latin typeface="Open Sans"/>
                    <a:ea typeface="+mn-ea"/>
                    <a:cs typeface="+mn-cs"/>
                  </a:rPr>
                  <a:t>on the homepage, then navigate to the desired section.</a:t>
                </a:r>
                <a:endParaRPr kumimoji="0" lang="en-US" sz="1800" b="1" i="0" u="none" strike="noStrike" kern="1200" cap="none" spc="0" normalizeH="0" baseline="0" noProof="0" dirty="0">
                  <a:ln>
                    <a:noFill/>
                  </a:ln>
                  <a:solidFill>
                    <a:srgbClr val="003865"/>
                  </a:solidFill>
                  <a:effectLst/>
                  <a:uLnTx/>
                  <a:uFillTx/>
                  <a:latin typeface="Open Sans"/>
                  <a:ea typeface="+mn-ea"/>
                  <a:cs typeface="+mn-cs"/>
                </a:endParaRPr>
              </a:p>
            </p:txBody>
          </p:sp>
        </p:grpSp>
        <p:pic>
          <p:nvPicPr>
            <p:cNvPr id="4" name="Picture 3" descr="A school building with a flag on top&#10;&#10;Description automatically generated">
              <a:extLst>
                <a:ext uri="{FF2B5EF4-FFF2-40B4-BE49-F238E27FC236}">
                  <a16:creationId xmlns:a16="http://schemas.microsoft.com/office/drawing/2014/main" id="{E9812DE9-2DE4-9658-C0A4-3023DE489E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7069" y="3581400"/>
              <a:ext cx="1194823" cy="995686"/>
            </a:xfrm>
            <a:prstGeom prst="rect">
              <a:avLst/>
            </a:prstGeom>
            <a:ln w="31750">
              <a:solidFill>
                <a:schemeClr val="accent6"/>
              </a:solidFill>
            </a:ln>
          </p:spPr>
        </p:pic>
      </p:grpSp>
      <p:grpSp>
        <p:nvGrpSpPr>
          <p:cNvPr id="15" name="Group 14">
            <a:extLst>
              <a:ext uri="{FF2B5EF4-FFF2-40B4-BE49-F238E27FC236}">
                <a16:creationId xmlns:a16="http://schemas.microsoft.com/office/drawing/2014/main" id="{FF070056-B793-BAA4-279F-4FE96B4B9DC5}"/>
              </a:ext>
            </a:extLst>
          </p:cNvPr>
          <p:cNvGrpSpPr/>
          <p:nvPr/>
        </p:nvGrpSpPr>
        <p:grpSpPr>
          <a:xfrm>
            <a:off x="6722737" y="1024364"/>
            <a:ext cx="4872129" cy="5138256"/>
            <a:chOff x="6722737" y="1024364"/>
            <a:chExt cx="4872129" cy="5138256"/>
          </a:xfrm>
        </p:grpSpPr>
        <p:sp>
          <p:nvSpPr>
            <p:cNvPr id="31" name="TextBox 30">
              <a:extLst>
                <a:ext uri="{FF2B5EF4-FFF2-40B4-BE49-F238E27FC236}">
                  <a16:creationId xmlns:a16="http://schemas.microsoft.com/office/drawing/2014/main" id="{85A72794-A47E-64CB-94D2-0F1D5E95A169}"/>
                </a:ext>
              </a:extLst>
            </p:cNvPr>
            <p:cNvSpPr txBox="1"/>
            <p:nvPr/>
          </p:nvSpPr>
          <p:spPr>
            <a:xfrm>
              <a:off x="6722737" y="4962291"/>
              <a:ext cx="48006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C4405"/>
                  </a:solidFill>
                  <a:effectLst/>
                  <a:uLnTx/>
                  <a:uFillTx/>
                  <a:latin typeface="Open Sans"/>
                  <a:ea typeface="+mn-ea"/>
                  <a:cs typeface="+mn-cs"/>
                </a:rPr>
                <a:t>Pathway Two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Open Sans"/>
                  <a:ea typeface="+mn-ea"/>
                  <a:cs typeface="+mn-cs"/>
                </a:rPr>
                <a:t>Scroll down on the homepage to </a:t>
              </a:r>
              <a:r>
                <a:rPr kumimoji="0" lang="en-US" sz="1800" b="1" i="0" u="none" strike="noStrike" kern="1200" cap="none" spc="0" normalizeH="0" baseline="0" noProof="0" dirty="0">
                  <a:ln>
                    <a:noFill/>
                  </a:ln>
                  <a:solidFill>
                    <a:srgbClr val="003865"/>
                  </a:solidFill>
                  <a:effectLst/>
                  <a:uLnTx/>
                  <a:uFillTx/>
                  <a:latin typeface="Open Sans"/>
                  <a:ea typeface="+mn-ea"/>
                  <a:cs typeface="+mn-cs"/>
                </a:rPr>
                <a:t>Find a School or Scholarship </a:t>
              </a:r>
              <a:r>
                <a:rPr kumimoji="0" lang="en-US" sz="1800" b="0" i="0" u="none" strike="noStrike" kern="1200" cap="none" spc="0" normalizeH="0" baseline="0" noProof="0" dirty="0">
                  <a:ln>
                    <a:noFill/>
                  </a:ln>
                  <a:solidFill>
                    <a:srgbClr val="003865"/>
                  </a:solidFill>
                  <a:effectLst/>
                  <a:uLnTx/>
                  <a:uFillTx/>
                  <a:latin typeface="Open Sans"/>
                  <a:ea typeface="+mn-ea"/>
                  <a:cs typeface="+mn-cs"/>
                </a:rPr>
                <a:t>and directly select the desired section.</a:t>
              </a:r>
              <a:endParaRPr kumimoji="0" lang="en-US" sz="1800" b="1" i="0" u="none" strike="noStrike" kern="1200" cap="none" spc="0" normalizeH="0" baseline="0" noProof="0" dirty="0">
                <a:ln>
                  <a:noFill/>
                </a:ln>
                <a:solidFill>
                  <a:srgbClr val="003865"/>
                </a:solidFill>
                <a:effectLst/>
                <a:uLnTx/>
                <a:uFillTx/>
                <a:latin typeface="Open Sans"/>
                <a:ea typeface="+mn-ea"/>
                <a:cs typeface="+mn-cs"/>
              </a:endParaRPr>
            </a:p>
          </p:txBody>
        </p:sp>
        <p:pic>
          <p:nvPicPr>
            <p:cNvPr id="11" name="Picture 10" descr="A screenshot of a computer&#10;&#10;Description automatically generated">
              <a:extLst>
                <a:ext uri="{FF2B5EF4-FFF2-40B4-BE49-F238E27FC236}">
                  <a16:creationId xmlns:a16="http://schemas.microsoft.com/office/drawing/2014/main" id="{1F19F0B3-8CA9-EC1F-12B9-0F10C83F95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28342" y="1024364"/>
              <a:ext cx="4766524" cy="3759574"/>
            </a:xfrm>
            <a:prstGeom prst="rect">
              <a:avLst/>
            </a:prstGeom>
            <a:ln w="28575">
              <a:solidFill>
                <a:schemeClr val="bg2">
                  <a:lumMod val="90000"/>
                </a:schemeClr>
              </a:solidFill>
            </a:ln>
          </p:spPr>
        </p:pic>
        <p:pic>
          <p:nvPicPr>
            <p:cNvPr id="14" name="Picture 13" descr="A screenshot of a computer&#10;&#10;Description automatically generated">
              <a:extLst>
                <a:ext uri="{FF2B5EF4-FFF2-40B4-BE49-F238E27FC236}">
                  <a16:creationId xmlns:a16="http://schemas.microsoft.com/office/drawing/2014/main" id="{EE9168D3-2EC8-F152-7100-F6224BA8C0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15150" y="1677316"/>
              <a:ext cx="2269591" cy="1551659"/>
            </a:xfrm>
            <a:prstGeom prst="rect">
              <a:avLst/>
            </a:prstGeom>
            <a:ln w="31750">
              <a:solidFill>
                <a:schemeClr val="accent6"/>
              </a:solidFill>
            </a:ln>
          </p:spPr>
        </p:pic>
      </p:grpSp>
    </p:spTree>
    <p:extLst>
      <p:ext uri="{BB962C8B-B14F-4D97-AF65-F5344CB8AC3E}">
        <p14:creationId xmlns:p14="http://schemas.microsoft.com/office/powerpoint/2010/main" val="3909000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Callout 8"/>
          <p:cNvSpPr/>
          <p:nvPr/>
        </p:nvSpPr>
        <p:spPr>
          <a:xfrm>
            <a:off x="3123921" y="517138"/>
            <a:ext cx="4495800" cy="3733800"/>
          </a:xfrm>
          <a:prstGeom prst="wedgeEllipseCallout">
            <a:avLst/>
          </a:prstGeom>
          <a:solidFill>
            <a:srgbClr val="00B0F0"/>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0" name="Oval Callout 9"/>
          <p:cNvSpPr/>
          <p:nvPr/>
        </p:nvSpPr>
        <p:spPr>
          <a:xfrm flipH="1">
            <a:off x="5276571" y="2958761"/>
            <a:ext cx="3276600" cy="2667000"/>
          </a:xfrm>
          <a:prstGeom prst="wedgeEllipseCallout">
            <a:avLst/>
          </a:prstGeom>
          <a:solidFill>
            <a:schemeClr val="accent1">
              <a:lumMod val="50000"/>
            </a:schemeClr>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1" name="TextBox 10"/>
          <p:cNvSpPr txBox="1"/>
          <p:nvPr/>
        </p:nvSpPr>
        <p:spPr>
          <a:xfrm>
            <a:off x="4162146" y="798988"/>
            <a:ext cx="1676400"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12" name="TextBox 11"/>
          <p:cNvSpPr txBox="1"/>
          <p:nvPr/>
        </p:nvSpPr>
        <p:spPr>
          <a:xfrm>
            <a:off x="6076671" y="3540186"/>
            <a:ext cx="1676400" cy="16312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FFFFFF"/>
                </a:solidFill>
                <a:effectLst/>
                <a:uLnTx/>
                <a:uFillTx/>
                <a:latin typeface="Open Sans"/>
                <a:ea typeface="+mn-ea"/>
                <a:cs typeface="Arial" panose="020B0604020202020204" pitchFamily="34" charset="0"/>
              </a:rPr>
              <a:t>…</a:t>
            </a:r>
          </a:p>
        </p:txBody>
      </p:sp>
    </p:spTree>
    <p:extLst>
      <p:ext uri="{BB962C8B-B14F-4D97-AF65-F5344CB8AC3E}">
        <p14:creationId xmlns:p14="http://schemas.microsoft.com/office/powerpoint/2010/main" val="3148062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31091-44D7-04BE-1326-72B5F78F53DD}"/>
              </a:ext>
            </a:extLst>
          </p:cNvPr>
          <p:cNvSpPr>
            <a:spLocks noGrp="1"/>
          </p:cNvSpPr>
          <p:nvPr>
            <p:ph type="title"/>
          </p:nvPr>
        </p:nvSpPr>
        <p:spPr>
          <a:xfrm>
            <a:off x="199618" y="151069"/>
            <a:ext cx="10864724" cy="694944"/>
          </a:xfrm>
        </p:spPr>
        <p:txBody>
          <a:bodyPr/>
          <a:lstStyle/>
          <a:p>
            <a:r>
              <a:rPr kumimoji="0" lang="en-US" sz="2600" b="1" i="0" u="none" strike="noStrike" kern="1200" cap="none" spc="0" normalizeH="0" baseline="0" noProof="0" dirty="0">
                <a:ln>
                  <a:noFill/>
                </a:ln>
                <a:solidFill>
                  <a:schemeClr val="tx2"/>
                </a:solidFill>
                <a:effectLst/>
                <a:uLnTx/>
                <a:uFillTx/>
                <a:ea typeface="+mj-ea"/>
                <a:cs typeface="+mj-cs"/>
              </a:rPr>
              <a:t>GALE PRESENTS: PETERSON’S CAREER PREP OVERVIEW </a:t>
            </a:r>
            <a:endParaRPr lang="en-US" dirty="0">
              <a:solidFill>
                <a:schemeClr val="tx2"/>
              </a:solidFill>
            </a:endParaRPr>
          </a:p>
        </p:txBody>
      </p:sp>
      <p:pic>
        <p:nvPicPr>
          <p:cNvPr id="12" name="Picture 11">
            <a:extLst>
              <a:ext uri="{FF2B5EF4-FFF2-40B4-BE49-F238E27FC236}">
                <a16:creationId xmlns:a16="http://schemas.microsoft.com/office/drawing/2014/main" id="{F7FC013F-0D82-EEA9-4423-2408A82A770B}"/>
              </a:ext>
            </a:extLst>
          </p:cNvPr>
          <p:cNvPicPr>
            <a:picLocks noChangeAspect="1"/>
          </p:cNvPicPr>
          <p:nvPr/>
        </p:nvPicPr>
        <p:blipFill>
          <a:blip r:embed="rId3"/>
          <a:srcRect/>
          <a:stretch/>
        </p:blipFill>
        <p:spPr>
          <a:xfrm>
            <a:off x="5753257" y="962314"/>
            <a:ext cx="5926219" cy="4933372"/>
          </a:xfrm>
          <a:prstGeom prst="rect">
            <a:avLst/>
          </a:prstGeom>
          <a:ln w="28575">
            <a:solidFill>
              <a:schemeClr val="bg2">
                <a:lumMod val="90000"/>
              </a:schemeClr>
            </a:solidFill>
          </a:ln>
        </p:spPr>
      </p:pic>
      <p:sp>
        <p:nvSpPr>
          <p:cNvPr id="13" name="AutoShape 2">
            <a:extLst>
              <a:ext uri="{FF2B5EF4-FFF2-40B4-BE49-F238E27FC236}">
                <a16:creationId xmlns:a16="http://schemas.microsoft.com/office/drawing/2014/main" id="{A1B899A7-E030-FCBF-CE84-165498D3296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15" name="Group 14">
            <a:extLst>
              <a:ext uri="{FF2B5EF4-FFF2-40B4-BE49-F238E27FC236}">
                <a16:creationId xmlns:a16="http://schemas.microsoft.com/office/drawing/2014/main" id="{FF73B309-BD78-D5D5-3B03-48745AE49CE0}"/>
              </a:ext>
            </a:extLst>
          </p:cNvPr>
          <p:cNvGrpSpPr/>
          <p:nvPr/>
        </p:nvGrpSpPr>
        <p:grpSpPr>
          <a:xfrm>
            <a:off x="322181" y="882173"/>
            <a:ext cx="4312592" cy="2474980"/>
            <a:chOff x="310623" y="1103720"/>
            <a:chExt cx="4312592" cy="2474980"/>
          </a:xfrm>
        </p:grpSpPr>
        <p:grpSp>
          <p:nvGrpSpPr>
            <p:cNvPr id="9" name="Group 8">
              <a:extLst>
                <a:ext uri="{FF2B5EF4-FFF2-40B4-BE49-F238E27FC236}">
                  <a16:creationId xmlns:a16="http://schemas.microsoft.com/office/drawing/2014/main" id="{2C4DDCAC-F282-EE2C-79DA-52F540EC51B8}"/>
                </a:ext>
              </a:extLst>
            </p:cNvPr>
            <p:cNvGrpSpPr/>
            <p:nvPr/>
          </p:nvGrpSpPr>
          <p:grpSpPr>
            <a:xfrm>
              <a:off x="310623" y="1103720"/>
              <a:ext cx="4243960" cy="400110"/>
              <a:chOff x="310623" y="1103720"/>
              <a:chExt cx="4243960" cy="400110"/>
            </a:xfrm>
          </p:grpSpPr>
          <p:sp>
            <p:nvSpPr>
              <p:cNvPr id="8" name="TextBox 7">
                <a:extLst>
                  <a:ext uri="{FF2B5EF4-FFF2-40B4-BE49-F238E27FC236}">
                    <a16:creationId xmlns:a16="http://schemas.microsoft.com/office/drawing/2014/main" id="{81A7BADE-A8BF-C90D-A438-50F4E784FD5A}"/>
                  </a:ext>
                </a:extLst>
              </p:cNvPr>
              <p:cNvSpPr txBox="1"/>
              <p:nvPr/>
            </p:nvSpPr>
            <p:spPr>
              <a:xfrm>
                <a:off x="310623" y="1103720"/>
                <a:ext cx="33057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865"/>
                    </a:solidFill>
                    <a:effectLst/>
                    <a:uLnTx/>
                    <a:uFillTx/>
                    <a:latin typeface="Open Sans"/>
                    <a:ea typeface="+mn-ea"/>
                    <a:cs typeface="+mn-cs"/>
                  </a:rPr>
                  <a:t>Career Tools</a:t>
                </a:r>
              </a:p>
            </p:txBody>
          </p:sp>
          <p:cxnSp>
            <p:nvCxnSpPr>
              <p:cNvPr id="5" name="Straight Connector 4">
                <a:extLst>
                  <a:ext uri="{FF2B5EF4-FFF2-40B4-BE49-F238E27FC236}">
                    <a16:creationId xmlns:a16="http://schemas.microsoft.com/office/drawing/2014/main" id="{537377D8-F396-1DA1-164C-18FEDED80ECB}"/>
                  </a:ext>
                </a:extLst>
              </p:cNvPr>
              <p:cNvCxnSpPr>
                <a:cxnSpLocks/>
              </p:cNvCxnSpPr>
              <p:nvPr/>
            </p:nvCxnSpPr>
            <p:spPr>
              <a:xfrm>
                <a:off x="399194" y="1491094"/>
                <a:ext cx="4155389" cy="12736"/>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0F17058A-ED76-3114-24F2-C59B5D43E58E}"/>
                </a:ext>
              </a:extLst>
            </p:cNvPr>
            <p:cNvSpPr txBox="1"/>
            <p:nvPr/>
          </p:nvSpPr>
          <p:spPr>
            <a:xfrm>
              <a:off x="399194" y="1547375"/>
              <a:ext cx="4224021" cy="2031325"/>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800" b="0" i="0" u="none" strike="noStrike" kern="1200" cap="none" spc="0" normalizeH="0" baseline="0" noProof="0" dirty="0">
                  <a:ln>
                    <a:noFill/>
                  </a:ln>
                  <a:solidFill>
                    <a:schemeClr val="tx2"/>
                  </a:solidFill>
                  <a:effectLst/>
                  <a:uLnTx/>
                  <a:uFillTx/>
                  <a:latin typeface="+mj-lt"/>
                  <a:ea typeface="+mn-ea"/>
                  <a:cs typeface="+mn-cs"/>
                </a:rPr>
                <a:t>Designed to aid users looking to find a new career or move their current career forward.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tx2"/>
                  </a:solidFill>
                  <a:effectLst/>
                  <a:uLnTx/>
                  <a:uFillTx/>
                  <a:latin typeface="+mj-lt"/>
                  <a:ea typeface="+mn-ea"/>
                  <a:cs typeface="+mn-cs"/>
                </a:rPr>
                <a:t>Resume Builder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2"/>
                  </a:solidFill>
                  <a:latin typeface="+mj-lt"/>
                </a:rPr>
                <a:t>Career Advice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tx2"/>
                  </a:solidFill>
                  <a:effectLst/>
                  <a:uLnTx/>
                  <a:uFillTx/>
                  <a:latin typeface="+mj-lt"/>
                  <a:ea typeface="+mn-ea"/>
                  <a:cs typeface="+mn-cs"/>
                </a:rPr>
                <a:t>Job Search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2"/>
                  </a:solidFill>
                  <a:latin typeface="+mj-lt"/>
                </a:rPr>
                <a:t>Career Information/Discovery</a:t>
              </a:r>
              <a:endParaRPr kumimoji="0" lang="en-US" sz="1800" b="0" i="0" u="none" strike="noStrike" kern="1200" cap="none" spc="0" normalizeH="0" baseline="0" noProof="0" dirty="0">
                <a:ln>
                  <a:noFill/>
                </a:ln>
                <a:solidFill>
                  <a:schemeClr val="tx2"/>
                </a:solidFill>
                <a:effectLst/>
                <a:uLnTx/>
                <a:uFillTx/>
                <a:latin typeface="+mj-lt"/>
                <a:ea typeface="+mn-ea"/>
                <a:cs typeface="+mn-cs"/>
              </a:endParaRPr>
            </a:p>
          </p:txBody>
        </p:sp>
      </p:grpSp>
      <p:grpSp>
        <p:nvGrpSpPr>
          <p:cNvPr id="16" name="Group 15">
            <a:extLst>
              <a:ext uri="{FF2B5EF4-FFF2-40B4-BE49-F238E27FC236}">
                <a16:creationId xmlns:a16="http://schemas.microsoft.com/office/drawing/2014/main" id="{C415C89D-D9E9-35E9-8280-5742C157A09B}"/>
              </a:ext>
            </a:extLst>
          </p:cNvPr>
          <p:cNvGrpSpPr/>
          <p:nvPr/>
        </p:nvGrpSpPr>
        <p:grpSpPr>
          <a:xfrm>
            <a:off x="313416" y="3412477"/>
            <a:ext cx="4350060" cy="2489370"/>
            <a:chOff x="273155" y="3670112"/>
            <a:chExt cx="4350060" cy="2489370"/>
          </a:xfrm>
        </p:grpSpPr>
        <p:grpSp>
          <p:nvGrpSpPr>
            <p:cNvPr id="10" name="Group 9">
              <a:extLst>
                <a:ext uri="{FF2B5EF4-FFF2-40B4-BE49-F238E27FC236}">
                  <a16:creationId xmlns:a16="http://schemas.microsoft.com/office/drawing/2014/main" id="{935807A8-522C-AD44-8DD0-6675D8FA1DA8}"/>
                </a:ext>
              </a:extLst>
            </p:cNvPr>
            <p:cNvGrpSpPr/>
            <p:nvPr/>
          </p:nvGrpSpPr>
          <p:grpSpPr>
            <a:xfrm>
              <a:off x="273155" y="3670112"/>
              <a:ext cx="4350060" cy="400110"/>
              <a:chOff x="310623" y="3181290"/>
              <a:chExt cx="4350060" cy="400110"/>
            </a:xfrm>
          </p:grpSpPr>
          <p:sp>
            <p:nvSpPr>
              <p:cNvPr id="24" name="TextBox 23">
                <a:extLst>
                  <a:ext uri="{FF2B5EF4-FFF2-40B4-BE49-F238E27FC236}">
                    <a16:creationId xmlns:a16="http://schemas.microsoft.com/office/drawing/2014/main" id="{5E4607B6-A64B-C45C-B51A-D7349DEAF752}"/>
                  </a:ext>
                </a:extLst>
              </p:cNvPr>
              <p:cNvSpPr txBox="1"/>
              <p:nvPr/>
            </p:nvSpPr>
            <p:spPr>
              <a:xfrm>
                <a:off x="310623" y="3181290"/>
                <a:ext cx="43500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865"/>
                    </a:solidFill>
                    <a:effectLst/>
                    <a:uLnTx/>
                    <a:uFillTx/>
                    <a:latin typeface="Open Sans"/>
                    <a:ea typeface="+mn-ea"/>
                    <a:cs typeface="+mn-cs"/>
                  </a:rPr>
                  <a:t>School and Scholarship Tools</a:t>
                </a:r>
              </a:p>
            </p:txBody>
          </p:sp>
          <p:cxnSp>
            <p:nvCxnSpPr>
              <p:cNvPr id="7" name="Straight Connector 6">
                <a:extLst>
                  <a:ext uri="{FF2B5EF4-FFF2-40B4-BE49-F238E27FC236}">
                    <a16:creationId xmlns:a16="http://schemas.microsoft.com/office/drawing/2014/main" id="{A294BB2B-8EFB-541A-02CE-E0EE4F7AFCAC}"/>
                  </a:ext>
                </a:extLst>
              </p:cNvPr>
              <p:cNvCxnSpPr>
                <a:cxnSpLocks/>
              </p:cNvCxnSpPr>
              <p:nvPr/>
            </p:nvCxnSpPr>
            <p:spPr>
              <a:xfrm>
                <a:off x="399194" y="3581400"/>
                <a:ext cx="4192857"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64C51943-4C2C-BB85-4D71-1DC9956BD2B0}"/>
                </a:ext>
              </a:extLst>
            </p:cNvPr>
            <p:cNvSpPr txBox="1"/>
            <p:nvPr/>
          </p:nvSpPr>
          <p:spPr>
            <a:xfrm>
              <a:off x="355820" y="4128157"/>
              <a:ext cx="4184730" cy="2031325"/>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en-US" dirty="0">
                  <a:solidFill>
                    <a:schemeClr val="tx2"/>
                  </a:solidFill>
                  <a:latin typeface="+mj-lt"/>
                </a:rPr>
                <a:t>Users whose career choices require additional schooling can access resources to guide their decision making.</a:t>
              </a:r>
              <a:endParaRPr kumimoji="0" lang="en-US" sz="1800" b="0" i="0" u="none" strike="noStrike" kern="1200" cap="none" spc="0" normalizeH="0" baseline="0" noProof="0" dirty="0">
                <a:ln>
                  <a:noFill/>
                </a:ln>
                <a:solidFill>
                  <a:schemeClr val="tx2"/>
                </a:solidFill>
                <a:effectLst/>
                <a:uLnTx/>
                <a:uFillTx/>
                <a:latin typeface="+mj-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tx2"/>
                  </a:solidFill>
                  <a:effectLst/>
                  <a:uLnTx/>
                  <a:uFillTx/>
                  <a:latin typeface="+mj-lt"/>
                  <a:ea typeface="+mn-ea"/>
                  <a:cs typeface="+mn-cs"/>
                </a:rPr>
                <a:t>School Search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2"/>
                  </a:solidFill>
                  <a:latin typeface="+mj-lt"/>
                </a:rPr>
                <a:t>Scholarship Search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tx2"/>
                  </a:solidFill>
                  <a:effectLst/>
                  <a:uLnTx/>
                  <a:uFillTx/>
                  <a:latin typeface="+mj-lt"/>
                  <a:ea typeface="+mn-ea"/>
                  <a:cs typeface="+mn-cs"/>
                </a:rPr>
                <a:t>Financial Aid Quiz</a:t>
              </a:r>
            </a:p>
          </p:txBody>
        </p:sp>
      </p:grpSp>
    </p:spTree>
    <p:extLst>
      <p:ext uri="{BB962C8B-B14F-4D97-AF65-F5344CB8AC3E}">
        <p14:creationId xmlns:p14="http://schemas.microsoft.com/office/powerpoint/2010/main" val="2802195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screenshot of a computer&#10;&#10;Description automatically generated">
            <a:extLst>
              <a:ext uri="{FF2B5EF4-FFF2-40B4-BE49-F238E27FC236}">
                <a16:creationId xmlns:a16="http://schemas.microsoft.com/office/drawing/2014/main" id="{DA43C619-D3C7-9D94-B0AF-C9099C2000E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722722" y="975053"/>
            <a:ext cx="5965238" cy="4920634"/>
          </a:xfrm>
          <a:prstGeom prst="rect">
            <a:avLst/>
          </a:prstGeom>
          <a:ln w="28575">
            <a:solidFill>
              <a:schemeClr val="bg2">
                <a:lumMod val="90000"/>
              </a:schemeClr>
            </a:solidFill>
          </a:ln>
        </p:spPr>
      </p:pic>
      <p:sp>
        <p:nvSpPr>
          <p:cNvPr id="2" name="Title 1">
            <a:extLst>
              <a:ext uri="{FF2B5EF4-FFF2-40B4-BE49-F238E27FC236}">
                <a16:creationId xmlns:a16="http://schemas.microsoft.com/office/drawing/2014/main" id="{A3E31091-44D7-04BE-1326-72B5F78F53DD}"/>
              </a:ext>
            </a:extLst>
          </p:cNvPr>
          <p:cNvSpPr>
            <a:spLocks noGrp="1"/>
          </p:cNvSpPr>
          <p:nvPr>
            <p:ph type="title"/>
          </p:nvPr>
        </p:nvSpPr>
        <p:spPr>
          <a:xfrm>
            <a:off x="199618" y="151069"/>
            <a:ext cx="10864724" cy="694944"/>
          </a:xfrm>
        </p:spPr>
        <p:txBody>
          <a:bodyPr/>
          <a:lstStyle/>
          <a:p>
            <a:r>
              <a:rPr kumimoji="0" lang="en-US" sz="2600" b="1" i="0" u="none" strike="noStrike" kern="1200" cap="none" spc="0" normalizeH="0" baseline="0" noProof="0" dirty="0">
                <a:ln>
                  <a:noFill/>
                </a:ln>
                <a:solidFill>
                  <a:schemeClr val="tx2"/>
                </a:solidFill>
                <a:effectLst/>
                <a:uLnTx/>
                <a:uFillTx/>
                <a:ea typeface="+mj-ea"/>
                <a:cs typeface="+mj-cs"/>
              </a:rPr>
              <a:t>CAREER TOOLS: </a:t>
            </a:r>
            <a:r>
              <a:rPr kumimoji="0" lang="en-US" sz="2600" b="1" i="0" u="none" strike="noStrike" kern="1200" cap="none" spc="0" normalizeH="0" baseline="0" noProof="0" dirty="0">
                <a:ln>
                  <a:noFill/>
                </a:ln>
                <a:solidFill>
                  <a:schemeClr val="accent6"/>
                </a:solidFill>
                <a:effectLst/>
                <a:uLnTx/>
                <a:uFillTx/>
                <a:ea typeface="+mj-ea"/>
                <a:cs typeface="+mj-cs"/>
              </a:rPr>
              <a:t>RESUME BUILDER</a:t>
            </a:r>
            <a:endParaRPr lang="en-US" dirty="0">
              <a:solidFill>
                <a:schemeClr val="accent6"/>
              </a:solidFill>
            </a:endParaRPr>
          </a:p>
        </p:txBody>
      </p:sp>
      <p:sp>
        <p:nvSpPr>
          <p:cNvPr id="13" name="AutoShape 2">
            <a:extLst>
              <a:ext uri="{FF2B5EF4-FFF2-40B4-BE49-F238E27FC236}">
                <a16:creationId xmlns:a16="http://schemas.microsoft.com/office/drawing/2014/main" id="{A1B899A7-E030-FCBF-CE84-165498D3296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15" name="Group 14">
            <a:extLst>
              <a:ext uri="{FF2B5EF4-FFF2-40B4-BE49-F238E27FC236}">
                <a16:creationId xmlns:a16="http://schemas.microsoft.com/office/drawing/2014/main" id="{FF73B309-BD78-D5D5-3B03-48745AE49CE0}"/>
              </a:ext>
            </a:extLst>
          </p:cNvPr>
          <p:cNvGrpSpPr/>
          <p:nvPr/>
        </p:nvGrpSpPr>
        <p:grpSpPr>
          <a:xfrm>
            <a:off x="322181" y="882173"/>
            <a:ext cx="4312592" cy="1366985"/>
            <a:chOff x="310623" y="1103720"/>
            <a:chExt cx="4312592" cy="1366985"/>
          </a:xfrm>
        </p:grpSpPr>
        <p:grpSp>
          <p:nvGrpSpPr>
            <p:cNvPr id="9" name="Group 8">
              <a:extLst>
                <a:ext uri="{FF2B5EF4-FFF2-40B4-BE49-F238E27FC236}">
                  <a16:creationId xmlns:a16="http://schemas.microsoft.com/office/drawing/2014/main" id="{2C4DDCAC-F282-EE2C-79DA-52F540EC51B8}"/>
                </a:ext>
              </a:extLst>
            </p:cNvPr>
            <p:cNvGrpSpPr/>
            <p:nvPr/>
          </p:nvGrpSpPr>
          <p:grpSpPr>
            <a:xfrm>
              <a:off x="310623" y="1103720"/>
              <a:ext cx="4243960" cy="400110"/>
              <a:chOff x="310623" y="1103720"/>
              <a:chExt cx="4243960" cy="400110"/>
            </a:xfrm>
          </p:grpSpPr>
          <p:sp>
            <p:nvSpPr>
              <p:cNvPr id="8" name="TextBox 7">
                <a:extLst>
                  <a:ext uri="{FF2B5EF4-FFF2-40B4-BE49-F238E27FC236}">
                    <a16:creationId xmlns:a16="http://schemas.microsoft.com/office/drawing/2014/main" id="{81A7BADE-A8BF-C90D-A438-50F4E784FD5A}"/>
                  </a:ext>
                </a:extLst>
              </p:cNvPr>
              <p:cNvSpPr txBox="1"/>
              <p:nvPr/>
            </p:nvSpPr>
            <p:spPr>
              <a:xfrm>
                <a:off x="310623" y="1103720"/>
                <a:ext cx="33057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865"/>
                    </a:solidFill>
                    <a:effectLst/>
                    <a:uLnTx/>
                    <a:uFillTx/>
                    <a:latin typeface="Open Sans"/>
                    <a:ea typeface="+mn-ea"/>
                    <a:cs typeface="+mn-cs"/>
                  </a:rPr>
                  <a:t>Create a Resume</a:t>
                </a:r>
              </a:p>
            </p:txBody>
          </p:sp>
          <p:cxnSp>
            <p:nvCxnSpPr>
              <p:cNvPr id="5" name="Straight Connector 4">
                <a:extLst>
                  <a:ext uri="{FF2B5EF4-FFF2-40B4-BE49-F238E27FC236}">
                    <a16:creationId xmlns:a16="http://schemas.microsoft.com/office/drawing/2014/main" id="{537377D8-F396-1DA1-164C-18FEDED80ECB}"/>
                  </a:ext>
                </a:extLst>
              </p:cNvPr>
              <p:cNvCxnSpPr>
                <a:cxnSpLocks/>
              </p:cNvCxnSpPr>
              <p:nvPr/>
            </p:nvCxnSpPr>
            <p:spPr>
              <a:xfrm>
                <a:off x="399194" y="1491094"/>
                <a:ext cx="4155389" cy="12736"/>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0F17058A-ED76-3114-24F2-C59B5D43E58E}"/>
                </a:ext>
              </a:extLst>
            </p:cNvPr>
            <p:cNvSpPr txBox="1"/>
            <p:nvPr/>
          </p:nvSpPr>
          <p:spPr>
            <a:xfrm>
              <a:off x="399194" y="1547375"/>
              <a:ext cx="422402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Open Sans"/>
                  <a:ea typeface="+mn-ea"/>
                  <a:cs typeface="+mn-cs"/>
                </a:rPr>
                <a:t>Upload a current resume to edit, start from scratch, or choose from sample templates.</a:t>
              </a:r>
            </a:p>
          </p:txBody>
        </p:sp>
      </p:grpSp>
      <p:grpSp>
        <p:nvGrpSpPr>
          <p:cNvPr id="16" name="Group 15">
            <a:extLst>
              <a:ext uri="{FF2B5EF4-FFF2-40B4-BE49-F238E27FC236}">
                <a16:creationId xmlns:a16="http://schemas.microsoft.com/office/drawing/2014/main" id="{C415C89D-D9E9-35E9-8280-5742C157A09B}"/>
              </a:ext>
            </a:extLst>
          </p:cNvPr>
          <p:cNvGrpSpPr/>
          <p:nvPr/>
        </p:nvGrpSpPr>
        <p:grpSpPr>
          <a:xfrm>
            <a:off x="322181" y="2762867"/>
            <a:ext cx="4350060" cy="1104376"/>
            <a:chOff x="273155" y="3670112"/>
            <a:chExt cx="4350060" cy="1104376"/>
          </a:xfrm>
        </p:grpSpPr>
        <p:grpSp>
          <p:nvGrpSpPr>
            <p:cNvPr id="10" name="Group 9">
              <a:extLst>
                <a:ext uri="{FF2B5EF4-FFF2-40B4-BE49-F238E27FC236}">
                  <a16:creationId xmlns:a16="http://schemas.microsoft.com/office/drawing/2014/main" id="{935807A8-522C-AD44-8DD0-6675D8FA1DA8}"/>
                </a:ext>
              </a:extLst>
            </p:cNvPr>
            <p:cNvGrpSpPr/>
            <p:nvPr/>
          </p:nvGrpSpPr>
          <p:grpSpPr>
            <a:xfrm>
              <a:off x="273155" y="3670112"/>
              <a:ext cx="4350060" cy="400110"/>
              <a:chOff x="310623" y="3181290"/>
              <a:chExt cx="4350060" cy="400110"/>
            </a:xfrm>
          </p:grpSpPr>
          <p:sp>
            <p:nvSpPr>
              <p:cNvPr id="24" name="TextBox 23">
                <a:extLst>
                  <a:ext uri="{FF2B5EF4-FFF2-40B4-BE49-F238E27FC236}">
                    <a16:creationId xmlns:a16="http://schemas.microsoft.com/office/drawing/2014/main" id="{5E4607B6-A64B-C45C-B51A-D7349DEAF752}"/>
                  </a:ext>
                </a:extLst>
              </p:cNvPr>
              <p:cNvSpPr txBox="1"/>
              <p:nvPr/>
            </p:nvSpPr>
            <p:spPr>
              <a:xfrm>
                <a:off x="310623" y="3181290"/>
                <a:ext cx="43500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865"/>
                    </a:solidFill>
                    <a:effectLst/>
                    <a:uLnTx/>
                    <a:uFillTx/>
                    <a:latin typeface="Open Sans"/>
                    <a:ea typeface="+mn-ea"/>
                    <a:cs typeface="+mn-cs"/>
                  </a:rPr>
                  <a:t>Write a Cover Letter</a:t>
                </a:r>
              </a:p>
            </p:txBody>
          </p:sp>
          <p:cxnSp>
            <p:nvCxnSpPr>
              <p:cNvPr id="7" name="Straight Connector 6">
                <a:extLst>
                  <a:ext uri="{FF2B5EF4-FFF2-40B4-BE49-F238E27FC236}">
                    <a16:creationId xmlns:a16="http://schemas.microsoft.com/office/drawing/2014/main" id="{A294BB2B-8EFB-541A-02CE-E0EE4F7AFCAC}"/>
                  </a:ext>
                </a:extLst>
              </p:cNvPr>
              <p:cNvCxnSpPr>
                <a:cxnSpLocks/>
              </p:cNvCxnSpPr>
              <p:nvPr/>
            </p:nvCxnSpPr>
            <p:spPr>
              <a:xfrm>
                <a:off x="399194" y="3581400"/>
                <a:ext cx="4192857"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64C51943-4C2C-BB85-4D71-1DC9956BD2B0}"/>
                </a:ext>
              </a:extLst>
            </p:cNvPr>
            <p:cNvSpPr txBox="1"/>
            <p:nvPr/>
          </p:nvSpPr>
          <p:spPr>
            <a:xfrm>
              <a:off x="355820" y="4128157"/>
              <a:ext cx="418473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Open Sans"/>
                  <a:ea typeface="+mn-ea"/>
                  <a:cs typeface="+mn-cs"/>
                </a:rPr>
                <a:t>Access a simple template to craft as many cover letters as needed.</a:t>
              </a:r>
            </a:p>
          </p:txBody>
        </p:sp>
      </p:grpSp>
      <p:grpSp>
        <p:nvGrpSpPr>
          <p:cNvPr id="3" name="Group 2">
            <a:extLst>
              <a:ext uri="{FF2B5EF4-FFF2-40B4-BE49-F238E27FC236}">
                <a16:creationId xmlns:a16="http://schemas.microsoft.com/office/drawing/2014/main" id="{4E69BB66-61B3-E0FC-0D15-98BB0D7382C7}"/>
              </a:ext>
            </a:extLst>
          </p:cNvPr>
          <p:cNvGrpSpPr/>
          <p:nvPr/>
        </p:nvGrpSpPr>
        <p:grpSpPr>
          <a:xfrm>
            <a:off x="313416" y="4389143"/>
            <a:ext cx="4350060" cy="1381375"/>
            <a:chOff x="273155" y="3670112"/>
            <a:chExt cx="4350060" cy="1381375"/>
          </a:xfrm>
        </p:grpSpPr>
        <p:grpSp>
          <p:nvGrpSpPr>
            <p:cNvPr id="6" name="Group 5">
              <a:extLst>
                <a:ext uri="{FF2B5EF4-FFF2-40B4-BE49-F238E27FC236}">
                  <a16:creationId xmlns:a16="http://schemas.microsoft.com/office/drawing/2014/main" id="{CBFDC343-E7D3-FA9D-E50D-C035C98CF831}"/>
                </a:ext>
              </a:extLst>
            </p:cNvPr>
            <p:cNvGrpSpPr/>
            <p:nvPr/>
          </p:nvGrpSpPr>
          <p:grpSpPr>
            <a:xfrm>
              <a:off x="273155" y="3670112"/>
              <a:ext cx="4350060" cy="400110"/>
              <a:chOff x="310623" y="3181290"/>
              <a:chExt cx="4350060" cy="400110"/>
            </a:xfrm>
          </p:grpSpPr>
          <p:sp>
            <p:nvSpPr>
              <p:cNvPr id="17" name="TextBox 16">
                <a:extLst>
                  <a:ext uri="{FF2B5EF4-FFF2-40B4-BE49-F238E27FC236}">
                    <a16:creationId xmlns:a16="http://schemas.microsoft.com/office/drawing/2014/main" id="{37E92737-0A9D-8444-DB4F-29CD5D946379}"/>
                  </a:ext>
                </a:extLst>
              </p:cNvPr>
              <p:cNvSpPr txBox="1"/>
              <p:nvPr/>
            </p:nvSpPr>
            <p:spPr>
              <a:xfrm>
                <a:off x="310623" y="3181290"/>
                <a:ext cx="43500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003865"/>
                    </a:solidFill>
                    <a:latin typeface="Open Sans"/>
                  </a:rPr>
                  <a:t>Develop a Career Website</a:t>
                </a:r>
                <a:endParaRPr kumimoji="0" lang="en-US" sz="2000" b="1" i="0" u="none" strike="noStrike" kern="1200" cap="none" spc="0" normalizeH="0" baseline="0" noProof="0" dirty="0">
                  <a:ln>
                    <a:noFill/>
                  </a:ln>
                  <a:solidFill>
                    <a:srgbClr val="003865"/>
                  </a:solidFill>
                  <a:effectLst/>
                  <a:uLnTx/>
                  <a:uFillTx/>
                  <a:latin typeface="Open Sans"/>
                  <a:ea typeface="+mn-ea"/>
                  <a:cs typeface="+mn-cs"/>
                </a:endParaRPr>
              </a:p>
            </p:txBody>
          </p:sp>
          <p:cxnSp>
            <p:nvCxnSpPr>
              <p:cNvPr id="18" name="Straight Connector 17">
                <a:extLst>
                  <a:ext uri="{FF2B5EF4-FFF2-40B4-BE49-F238E27FC236}">
                    <a16:creationId xmlns:a16="http://schemas.microsoft.com/office/drawing/2014/main" id="{D0B15CFE-07B3-D61B-89E7-44DBDD97CE6F}"/>
                  </a:ext>
                </a:extLst>
              </p:cNvPr>
              <p:cNvCxnSpPr>
                <a:cxnSpLocks/>
              </p:cNvCxnSpPr>
              <p:nvPr/>
            </p:nvCxnSpPr>
            <p:spPr>
              <a:xfrm>
                <a:off x="399194" y="3581400"/>
                <a:ext cx="4192857"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F19A3F54-13D9-E305-141A-1D93FEAE504A}"/>
                </a:ext>
              </a:extLst>
            </p:cNvPr>
            <p:cNvSpPr txBox="1"/>
            <p:nvPr/>
          </p:nvSpPr>
          <p:spPr>
            <a:xfrm>
              <a:off x="355820" y="4128157"/>
              <a:ext cx="418473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Open Sans"/>
                  <a:ea typeface="+mn-ea"/>
                  <a:cs typeface="+mn-cs"/>
                </a:rPr>
                <a:t>Create a website with your resume content and quickly share a link with prospective employers. </a:t>
              </a:r>
            </a:p>
          </p:txBody>
        </p:sp>
      </p:grpSp>
    </p:spTree>
    <p:extLst>
      <p:ext uri="{BB962C8B-B14F-4D97-AF65-F5344CB8AC3E}">
        <p14:creationId xmlns:p14="http://schemas.microsoft.com/office/powerpoint/2010/main" val="363602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6EEEE4-6D16-4DD7-6DCE-565043A6E7E2}"/>
              </a:ext>
            </a:extLst>
          </p:cNvPr>
          <p:cNvSpPr>
            <a:spLocks noGrp="1"/>
          </p:cNvSpPr>
          <p:nvPr>
            <p:ph type="title"/>
          </p:nvPr>
        </p:nvSpPr>
        <p:spPr>
          <a:xfrm>
            <a:off x="0" y="47473"/>
            <a:ext cx="2856412" cy="694944"/>
          </a:xfrm>
        </p:spPr>
        <p:txBody>
          <a:bodyPr>
            <a:normAutofit/>
          </a:bodyPr>
          <a:lstStyle/>
          <a:p>
            <a:r>
              <a:rPr lang="en-US" sz="2800" dirty="0">
                <a:solidFill>
                  <a:schemeClr val="bg1"/>
                </a:solidFill>
              </a:rPr>
              <a:t>CAREER TOOLS</a:t>
            </a:r>
          </a:p>
        </p:txBody>
      </p:sp>
      <p:sp>
        <p:nvSpPr>
          <p:cNvPr id="20" name="Title 3">
            <a:extLst>
              <a:ext uri="{FF2B5EF4-FFF2-40B4-BE49-F238E27FC236}">
                <a16:creationId xmlns:a16="http://schemas.microsoft.com/office/drawing/2014/main" id="{84938A1C-5D02-701C-C84E-3EFA6A4937F7}"/>
              </a:ext>
            </a:extLst>
          </p:cNvPr>
          <p:cNvSpPr txBox="1">
            <a:spLocks/>
          </p:cNvSpPr>
          <p:nvPr/>
        </p:nvSpPr>
        <p:spPr>
          <a:xfrm>
            <a:off x="0" y="47473"/>
            <a:ext cx="2667000" cy="694944"/>
          </a:xfrm>
          <a:prstGeom prst="rect">
            <a:avLst/>
          </a:prstGeom>
        </p:spPr>
        <p:txBody>
          <a:bodyPr vert="horz" lIns="91440" tIns="45720" rIns="91440" bIns="45720" rtlCol="0" anchor="ctr">
            <a:normAutofit fontScale="97500"/>
          </a:bodyPr>
          <a:lstStyle>
            <a:lvl1pPr algn="l" defTabSz="914377" rtl="0" eaLnBrk="1" latinLnBrk="0" hangingPunct="1">
              <a:lnSpc>
                <a:spcPct val="90000"/>
              </a:lnSpc>
              <a:spcBef>
                <a:spcPct val="0"/>
              </a:spcBef>
              <a:buNone/>
              <a:defRPr sz="2600" b="1" kern="1200">
                <a:solidFill>
                  <a:srgbClr val="18324D"/>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Open Sans"/>
                <a:ea typeface="+mj-ea"/>
                <a:cs typeface="+mj-cs"/>
              </a:rPr>
              <a:t>RESUME TOOL</a:t>
            </a:r>
          </a:p>
        </p:txBody>
      </p:sp>
      <p:grpSp>
        <p:nvGrpSpPr>
          <p:cNvPr id="2" name="Group 1">
            <a:extLst>
              <a:ext uri="{FF2B5EF4-FFF2-40B4-BE49-F238E27FC236}">
                <a16:creationId xmlns:a16="http://schemas.microsoft.com/office/drawing/2014/main" id="{9714CE9B-CFBC-7EC8-4445-EB1A7DAA82E5}"/>
              </a:ext>
            </a:extLst>
          </p:cNvPr>
          <p:cNvGrpSpPr/>
          <p:nvPr/>
        </p:nvGrpSpPr>
        <p:grpSpPr>
          <a:xfrm>
            <a:off x="466725" y="1188473"/>
            <a:ext cx="7218279" cy="4481053"/>
            <a:chOff x="685800" y="1221247"/>
            <a:chExt cx="7218279" cy="4481053"/>
          </a:xfrm>
        </p:grpSpPr>
        <p:pic>
          <p:nvPicPr>
            <p:cNvPr id="11" name="Picture 10">
              <a:extLst>
                <a:ext uri="{FF2B5EF4-FFF2-40B4-BE49-F238E27FC236}">
                  <a16:creationId xmlns:a16="http://schemas.microsoft.com/office/drawing/2014/main" id="{735D3B9E-06EC-3968-6F2D-03B4C171417D}"/>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85800" y="1221247"/>
              <a:ext cx="7218279" cy="4481053"/>
            </a:xfrm>
            <a:prstGeom prst="rect">
              <a:avLst/>
            </a:prstGeom>
            <a:ln w="12700">
              <a:solidFill>
                <a:schemeClr val="bg2">
                  <a:lumMod val="75000"/>
                </a:schemeClr>
              </a:solidFill>
            </a:ln>
          </p:spPr>
        </p:pic>
        <p:sp>
          <p:nvSpPr>
            <p:cNvPr id="18" name="Rectangle 17">
              <a:extLst>
                <a:ext uri="{FF2B5EF4-FFF2-40B4-BE49-F238E27FC236}">
                  <a16:creationId xmlns:a16="http://schemas.microsoft.com/office/drawing/2014/main" id="{D4C49196-41BF-B167-667A-AEAB662ACE18}"/>
                </a:ext>
              </a:extLst>
            </p:cNvPr>
            <p:cNvSpPr/>
            <p:nvPr/>
          </p:nvSpPr>
          <p:spPr>
            <a:xfrm>
              <a:off x="874294" y="3461773"/>
              <a:ext cx="2288005" cy="2122658"/>
            </a:xfrm>
            <a:prstGeom prst="rect">
              <a:avLst/>
            </a:prstGeom>
            <a:noFill/>
            <a:ln w="38100">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grpSp>
      <p:sp>
        <p:nvSpPr>
          <p:cNvPr id="22" name="TextBox 21">
            <a:extLst>
              <a:ext uri="{FF2B5EF4-FFF2-40B4-BE49-F238E27FC236}">
                <a16:creationId xmlns:a16="http://schemas.microsoft.com/office/drawing/2014/main" id="{97081FB4-A325-CF30-26DE-24A12FAF62DF}"/>
              </a:ext>
            </a:extLst>
          </p:cNvPr>
          <p:cNvSpPr txBox="1"/>
          <p:nvPr/>
        </p:nvSpPr>
        <p:spPr>
          <a:xfrm>
            <a:off x="8286749" y="4351328"/>
            <a:ext cx="3429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Open Sans"/>
                <a:ea typeface="+mn-ea"/>
                <a:cs typeface="+mn-cs"/>
              </a:rPr>
              <a:t>Upload a Word document, PDF, or PowerPoint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865"/>
                </a:solidFill>
                <a:effectLst/>
                <a:uLnTx/>
                <a:uFillTx/>
                <a:latin typeface="Open Sans"/>
                <a:ea typeface="+mn-ea"/>
                <a:cs typeface="+mn-cs"/>
              </a:rPr>
              <a: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Open Sans"/>
                <a:ea typeface="+mn-ea"/>
                <a:cs typeface="+mn-cs"/>
              </a:rPr>
              <a:t>Upload your LinkedIn profile</a:t>
            </a:r>
          </a:p>
        </p:txBody>
      </p:sp>
      <p:pic>
        <p:nvPicPr>
          <p:cNvPr id="23" name="Picture 22">
            <a:extLst>
              <a:ext uri="{FF2B5EF4-FFF2-40B4-BE49-F238E27FC236}">
                <a16:creationId xmlns:a16="http://schemas.microsoft.com/office/drawing/2014/main" id="{FF44F2C7-DB73-41E9-DC33-2F85E4DC152B}"/>
              </a:ext>
            </a:extLst>
          </p:cNvPr>
          <p:cNvPicPr>
            <a:picLocks noChangeAspect="1"/>
          </p:cNvPicPr>
          <p:nvPr/>
        </p:nvPicPr>
        <p:blipFill rotWithShape="1">
          <a:blip r:embed="rId4"/>
          <a:srcRect l="4264" r="4266"/>
          <a:stretch/>
        </p:blipFill>
        <p:spPr>
          <a:xfrm>
            <a:off x="8778148" y="1596832"/>
            <a:ext cx="2446203" cy="2497702"/>
          </a:xfrm>
          <a:prstGeom prst="rect">
            <a:avLst/>
          </a:prstGeom>
          <a:ln w="12700">
            <a:solidFill>
              <a:schemeClr val="bg2">
                <a:lumMod val="75000"/>
              </a:schemeClr>
            </a:solidFill>
          </a:ln>
        </p:spPr>
      </p:pic>
      <p:sp>
        <p:nvSpPr>
          <p:cNvPr id="3" name="Title 1">
            <a:extLst>
              <a:ext uri="{FF2B5EF4-FFF2-40B4-BE49-F238E27FC236}">
                <a16:creationId xmlns:a16="http://schemas.microsoft.com/office/drawing/2014/main" id="{7CBFDBA7-5632-2E3C-780D-676CF71D6F02}"/>
              </a:ext>
            </a:extLst>
          </p:cNvPr>
          <p:cNvSpPr txBox="1">
            <a:spLocks/>
          </p:cNvSpPr>
          <p:nvPr/>
        </p:nvSpPr>
        <p:spPr>
          <a:xfrm>
            <a:off x="199618" y="151069"/>
            <a:ext cx="10864724" cy="694944"/>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2600" b="1" kern="1200">
                <a:solidFill>
                  <a:srgbClr val="18324D"/>
                </a:solidFill>
                <a:latin typeface="+mj-lt"/>
                <a:ea typeface="+mj-ea"/>
                <a:cs typeface="+mj-cs"/>
              </a:defRPr>
            </a:lvl1pPr>
          </a:lstStyle>
          <a:p>
            <a:r>
              <a:rPr lang="en-US">
                <a:solidFill>
                  <a:schemeClr val="tx2"/>
                </a:solidFill>
              </a:rPr>
              <a:t>CAREER TOOLS: </a:t>
            </a:r>
            <a:r>
              <a:rPr lang="en-US">
                <a:solidFill>
                  <a:schemeClr val="accent6"/>
                </a:solidFill>
              </a:rPr>
              <a:t>RESUME BUILDER</a:t>
            </a:r>
            <a:endParaRPr lang="en-US" dirty="0">
              <a:solidFill>
                <a:schemeClr val="accent6"/>
              </a:solidFill>
            </a:endParaRPr>
          </a:p>
        </p:txBody>
      </p:sp>
    </p:spTree>
    <p:extLst>
      <p:ext uri="{BB962C8B-B14F-4D97-AF65-F5344CB8AC3E}">
        <p14:creationId xmlns:p14="http://schemas.microsoft.com/office/powerpoint/2010/main" val="1530821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D876331-6BBD-19FC-23D7-F256B2123228}"/>
              </a:ext>
            </a:extLst>
          </p:cNvPr>
          <p:cNvPicPr>
            <a:picLocks noChangeAspect="1"/>
          </p:cNvPicPr>
          <p:nvPr/>
        </p:nvPicPr>
        <p:blipFill rotWithShape="1">
          <a:blip r:embed="rId3"/>
          <a:srcRect l="4264" r="4266"/>
          <a:stretch/>
        </p:blipFill>
        <p:spPr>
          <a:xfrm>
            <a:off x="8778148" y="1596832"/>
            <a:ext cx="2446203" cy="2497702"/>
          </a:xfrm>
          <a:prstGeom prst="rect">
            <a:avLst/>
          </a:prstGeom>
          <a:ln w="12700">
            <a:solidFill>
              <a:schemeClr val="bg2">
                <a:lumMod val="75000"/>
              </a:schemeClr>
            </a:solidFill>
          </a:ln>
        </p:spPr>
      </p:pic>
      <p:grpSp>
        <p:nvGrpSpPr>
          <p:cNvPr id="3" name="Group 2">
            <a:extLst>
              <a:ext uri="{FF2B5EF4-FFF2-40B4-BE49-F238E27FC236}">
                <a16:creationId xmlns:a16="http://schemas.microsoft.com/office/drawing/2014/main" id="{2067CAFF-9B8C-6336-C2DF-98C0BE47E5C1}"/>
              </a:ext>
            </a:extLst>
          </p:cNvPr>
          <p:cNvGrpSpPr/>
          <p:nvPr/>
        </p:nvGrpSpPr>
        <p:grpSpPr>
          <a:xfrm>
            <a:off x="466725" y="1188473"/>
            <a:ext cx="7218279" cy="4481053"/>
            <a:chOff x="685800" y="1221247"/>
            <a:chExt cx="7218279" cy="4481053"/>
          </a:xfrm>
        </p:grpSpPr>
        <p:pic>
          <p:nvPicPr>
            <p:cNvPr id="5" name="Picture 4">
              <a:extLst>
                <a:ext uri="{FF2B5EF4-FFF2-40B4-BE49-F238E27FC236}">
                  <a16:creationId xmlns:a16="http://schemas.microsoft.com/office/drawing/2014/main" id="{3332DB4B-8200-0755-D96F-09E0E49E6668}"/>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685800" y="1221247"/>
              <a:ext cx="7218279" cy="4481053"/>
            </a:xfrm>
            <a:prstGeom prst="rect">
              <a:avLst/>
            </a:prstGeom>
            <a:ln w="12700">
              <a:solidFill>
                <a:schemeClr val="bg2">
                  <a:lumMod val="75000"/>
                </a:schemeClr>
              </a:solidFill>
            </a:ln>
          </p:spPr>
        </p:pic>
        <p:sp>
          <p:nvSpPr>
            <p:cNvPr id="6" name="Rectangle 5">
              <a:extLst>
                <a:ext uri="{FF2B5EF4-FFF2-40B4-BE49-F238E27FC236}">
                  <a16:creationId xmlns:a16="http://schemas.microsoft.com/office/drawing/2014/main" id="{E0F14399-7529-4CDD-3FA7-6AE2FDDBEEF5}"/>
                </a:ext>
              </a:extLst>
            </p:cNvPr>
            <p:cNvSpPr/>
            <p:nvPr/>
          </p:nvSpPr>
          <p:spPr>
            <a:xfrm>
              <a:off x="3150936" y="3461773"/>
              <a:ext cx="2288005" cy="2122658"/>
            </a:xfrm>
            <a:prstGeom prst="rect">
              <a:avLst/>
            </a:prstGeom>
            <a:noFill/>
            <a:ln w="38100">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grpSp>
      <p:sp>
        <p:nvSpPr>
          <p:cNvPr id="4" name="Title 3">
            <a:extLst>
              <a:ext uri="{FF2B5EF4-FFF2-40B4-BE49-F238E27FC236}">
                <a16:creationId xmlns:a16="http://schemas.microsoft.com/office/drawing/2014/main" id="{0C6EEEE4-6D16-4DD7-6DCE-565043A6E7E2}"/>
              </a:ext>
            </a:extLst>
          </p:cNvPr>
          <p:cNvSpPr>
            <a:spLocks noGrp="1"/>
          </p:cNvSpPr>
          <p:nvPr>
            <p:ph type="title"/>
          </p:nvPr>
        </p:nvSpPr>
        <p:spPr>
          <a:xfrm>
            <a:off x="0" y="47473"/>
            <a:ext cx="2856412" cy="694944"/>
          </a:xfrm>
        </p:spPr>
        <p:txBody>
          <a:bodyPr>
            <a:normAutofit/>
          </a:bodyPr>
          <a:lstStyle/>
          <a:p>
            <a:r>
              <a:rPr lang="en-US" sz="2800" dirty="0">
                <a:solidFill>
                  <a:schemeClr val="bg1"/>
                </a:solidFill>
              </a:rPr>
              <a:t>CAREER TOOLS</a:t>
            </a:r>
          </a:p>
        </p:txBody>
      </p:sp>
      <p:sp>
        <p:nvSpPr>
          <p:cNvPr id="20" name="Title 3">
            <a:extLst>
              <a:ext uri="{FF2B5EF4-FFF2-40B4-BE49-F238E27FC236}">
                <a16:creationId xmlns:a16="http://schemas.microsoft.com/office/drawing/2014/main" id="{84938A1C-5D02-701C-C84E-3EFA6A4937F7}"/>
              </a:ext>
            </a:extLst>
          </p:cNvPr>
          <p:cNvSpPr txBox="1">
            <a:spLocks/>
          </p:cNvSpPr>
          <p:nvPr/>
        </p:nvSpPr>
        <p:spPr>
          <a:xfrm>
            <a:off x="0" y="47473"/>
            <a:ext cx="2667000" cy="694944"/>
          </a:xfrm>
          <a:prstGeom prst="rect">
            <a:avLst/>
          </a:prstGeom>
        </p:spPr>
        <p:txBody>
          <a:bodyPr vert="horz" lIns="91440" tIns="45720" rIns="91440" bIns="45720" rtlCol="0" anchor="ctr">
            <a:normAutofit fontScale="97500"/>
          </a:bodyPr>
          <a:lstStyle>
            <a:lvl1pPr algn="l" defTabSz="914377" rtl="0" eaLnBrk="1" latinLnBrk="0" hangingPunct="1">
              <a:lnSpc>
                <a:spcPct val="90000"/>
              </a:lnSpc>
              <a:spcBef>
                <a:spcPct val="0"/>
              </a:spcBef>
              <a:buNone/>
              <a:defRPr sz="2600" b="1" kern="1200">
                <a:solidFill>
                  <a:srgbClr val="18324D"/>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Open Sans"/>
                <a:ea typeface="+mj-ea"/>
                <a:cs typeface="+mj-cs"/>
              </a:rPr>
              <a:t>RESUME TOOL</a:t>
            </a:r>
          </a:p>
        </p:txBody>
      </p:sp>
      <p:sp>
        <p:nvSpPr>
          <p:cNvPr id="22" name="TextBox 21">
            <a:extLst>
              <a:ext uri="{FF2B5EF4-FFF2-40B4-BE49-F238E27FC236}">
                <a16:creationId xmlns:a16="http://schemas.microsoft.com/office/drawing/2014/main" id="{97081FB4-A325-CF30-26DE-24A12FAF62DF}"/>
              </a:ext>
            </a:extLst>
          </p:cNvPr>
          <p:cNvSpPr txBox="1"/>
          <p:nvPr/>
        </p:nvSpPr>
        <p:spPr>
          <a:xfrm>
            <a:off x="8286750" y="4337838"/>
            <a:ext cx="3429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Open Sans"/>
                <a:ea typeface="+mn-ea"/>
                <a:cs typeface="+mn-cs"/>
              </a:rPr>
              <a:t>Start with text from a </a:t>
            </a:r>
            <a:r>
              <a:rPr kumimoji="0" lang="en-US" sz="1800" b="1" i="0" u="none" strike="noStrike" kern="1200" cap="none" spc="0" normalizeH="0" baseline="0" noProof="0" dirty="0">
                <a:ln>
                  <a:noFill/>
                </a:ln>
                <a:solidFill>
                  <a:srgbClr val="003865"/>
                </a:solidFill>
                <a:effectLst/>
                <a:uLnTx/>
                <a:uFillTx/>
                <a:latin typeface="Open Sans"/>
                <a:ea typeface="+mn-ea"/>
                <a:cs typeface="+mn-cs"/>
              </a:rPr>
              <a:t>sample document </a:t>
            </a:r>
            <a:r>
              <a:rPr kumimoji="0" lang="en-US" sz="1800" b="0" i="0" u="none" strike="noStrike" kern="1200" cap="none" spc="0" normalizeH="0" baseline="0" noProof="0" dirty="0">
                <a:ln>
                  <a:noFill/>
                </a:ln>
                <a:solidFill>
                  <a:srgbClr val="003865"/>
                </a:solidFill>
                <a:effectLst/>
                <a:uLnTx/>
                <a:uFillTx/>
                <a:latin typeface="Open Sans"/>
                <a:ea typeface="+mn-ea"/>
                <a:cs typeface="+mn-cs"/>
              </a:rPr>
              <a:t>designed for select industries and seniority levels</a:t>
            </a:r>
          </a:p>
        </p:txBody>
      </p:sp>
      <p:sp>
        <p:nvSpPr>
          <p:cNvPr id="2" name="Title 1">
            <a:extLst>
              <a:ext uri="{FF2B5EF4-FFF2-40B4-BE49-F238E27FC236}">
                <a16:creationId xmlns:a16="http://schemas.microsoft.com/office/drawing/2014/main" id="{1E7D2901-F93A-CCB9-0D13-7D814FD653F8}"/>
              </a:ext>
            </a:extLst>
          </p:cNvPr>
          <p:cNvSpPr txBox="1">
            <a:spLocks/>
          </p:cNvSpPr>
          <p:nvPr/>
        </p:nvSpPr>
        <p:spPr>
          <a:xfrm>
            <a:off x="199618" y="151069"/>
            <a:ext cx="10864724" cy="694944"/>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2600" b="1" kern="1200">
                <a:solidFill>
                  <a:srgbClr val="18324D"/>
                </a:solidFill>
                <a:latin typeface="+mj-lt"/>
                <a:ea typeface="+mj-ea"/>
                <a:cs typeface="+mj-cs"/>
              </a:defRPr>
            </a:lvl1pPr>
          </a:lstStyle>
          <a:p>
            <a:r>
              <a:rPr lang="en-US">
                <a:solidFill>
                  <a:schemeClr val="tx2"/>
                </a:solidFill>
              </a:rPr>
              <a:t>CAREER TOOLS: </a:t>
            </a:r>
            <a:r>
              <a:rPr lang="en-US">
                <a:solidFill>
                  <a:schemeClr val="accent6"/>
                </a:solidFill>
              </a:rPr>
              <a:t>RESUME BUILDER</a:t>
            </a:r>
            <a:endParaRPr lang="en-US" dirty="0">
              <a:solidFill>
                <a:schemeClr val="accent6"/>
              </a:solidFill>
            </a:endParaRPr>
          </a:p>
        </p:txBody>
      </p:sp>
    </p:spTree>
    <p:extLst>
      <p:ext uri="{BB962C8B-B14F-4D97-AF65-F5344CB8AC3E}">
        <p14:creationId xmlns:p14="http://schemas.microsoft.com/office/powerpoint/2010/main" val="5117924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12F373B-CB64-C88E-AFC7-CDFFA7E728DF}"/>
              </a:ext>
            </a:extLst>
          </p:cNvPr>
          <p:cNvPicPr>
            <a:picLocks noChangeAspect="1"/>
          </p:cNvPicPr>
          <p:nvPr/>
        </p:nvPicPr>
        <p:blipFill rotWithShape="1">
          <a:blip r:embed="rId3"/>
          <a:srcRect l="3205" r="3205"/>
          <a:stretch/>
        </p:blipFill>
        <p:spPr>
          <a:xfrm>
            <a:off x="8778147" y="1596832"/>
            <a:ext cx="2446203" cy="2501199"/>
          </a:xfrm>
          <a:prstGeom prst="rect">
            <a:avLst/>
          </a:prstGeom>
          <a:ln w="12700">
            <a:solidFill>
              <a:schemeClr val="bg2">
                <a:lumMod val="75000"/>
              </a:schemeClr>
            </a:solidFill>
          </a:ln>
        </p:spPr>
      </p:pic>
      <p:grpSp>
        <p:nvGrpSpPr>
          <p:cNvPr id="8" name="Group 7">
            <a:extLst>
              <a:ext uri="{FF2B5EF4-FFF2-40B4-BE49-F238E27FC236}">
                <a16:creationId xmlns:a16="http://schemas.microsoft.com/office/drawing/2014/main" id="{EE371E62-D343-4944-08C7-08E9111774BC}"/>
              </a:ext>
            </a:extLst>
          </p:cNvPr>
          <p:cNvGrpSpPr/>
          <p:nvPr/>
        </p:nvGrpSpPr>
        <p:grpSpPr>
          <a:xfrm>
            <a:off x="466723" y="1188473"/>
            <a:ext cx="7218279" cy="4481053"/>
            <a:chOff x="685800" y="1221247"/>
            <a:chExt cx="7218279" cy="4481053"/>
          </a:xfrm>
        </p:grpSpPr>
        <p:pic>
          <p:nvPicPr>
            <p:cNvPr id="9" name="Picture 8">
              <a:extLst>
                <a:ext uri="{FF2B5EF4-FFF2-40B4-BE49-F238E27FC236}">
                  <a16:creationId xmlns:a16="http://schemas.microsoft.com/office/drawing/2014/main" id="{683DA94E-F8DF-C263-00C6-C4065A2E3523}"/>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685800" y="1221247"/>
              <a:ext cx="7218279" cy="4481053"/>
            </a:xfrm>
            <a:prstGeom prst="rect">
              <a:avLst/>
            </a:prstGeom>
            <a:ln w="12700">
              <a:solidFill>
                <a:schemeClr val="bg2">
                  <a:lumMod val="75000"/>
                </a:schemeClr>
              </a:solidFill>
            </a:ln>
          </p:spPr>
        </p:pic>
        <p:sp>
          <p:nvSpPr>
            <p:cNvPr id="10" name="Rectangle 9">
              <a:extLst>
                <a:ext uri="{FF2B5EF4-FFF2-40B4-BE49-F238E27FC236}">
                  <a16:creationId xmlns:a16="http://schemas.microsoft.com/office/drawing/2014/main" id="{E8D1A7F6-581A-FF17-0DFA-5C8856B70228}"/>
                </a:ext>
              </a:extLst>
            </p:cNvPr>
            <p:cNvSpPr/>
            <p:nvPr/>
          </p:nvSpPr>
          <p:spPr>
            <a:xfrm>
              <a:off x="5413583" y="3450921"/>
              <a:ext cx="2288005" cy="2122658"/>
            </a:xfrm>
            <a:prstGeom prst="rect">
              <a:avLst/>
            </a:prstGeom>
            <a:noFill/>
            <a:ln w="38100">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grpSp>
      <p:sp>
        <p:nvSpPr>
          <p:cNvPr id="22" name="TextBox 21">
            <a:extLst>
              <a:ext uri="{FF2B5EF4-FFF2-40B4-BE49-F238E27FC236}">
                <a16:creationId xmlns:a16="http://schemas.microsoft.com/office/drawing/2014/main" id="{97081FB4-A325-CF30-26DE-24A12FAF62DF}"/>
              </a:ext>
            </a:extLst>
          </p:cNvPr>
          <p:cNvSpPr txBox="1"/>
          <p:nvPr/>
        </p:nvSpPr>
        <p:spPr>
          <a:xfrm>
            <a:off x="8286750" y="4337838"/>
            <a:ext cx="3429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Open Sans"/>
                <a:ea typeface="+mn-ea"/>
                <a:cs typeface="+mn-cs"/>
              </a:rPr>
              <a:t>Choose one of 20 </a:t>
            </a:r>
            <a:r>
              <a:rPr kumimoji="0" lang="en-US" sz="1800" b="1" i="0" u="none" strike="noStrike" kern="1200" cap="none" spc="0" normalizeH="0" baseline="0" noProof="0" dirty="0">
                <a:ln>
                  <a:noFill/>
                </a:ln>
                <a:solidFill>
                  <a:srgbClr val="003865"/>
                </a:solidFill>
                <a:effectLst/>
                <a:uLnTx/>
                <a:uFillTx/>
                <a:latin typeface="Open Sans"/>
                <a:ea typeface="+mn-ea"/>
                <a:cs typeface="+mn-cs"/>
              </a:rPr>
              <a:t>templates</a:t>
            </a:r>
            <a:r>
              <a:rPr kumimoji="0" lang="en-US" sz="1800" b="0" i="0" u="none" strike="noStrike" kern="1200" cap="none" spc="0" normalizeH="0" baseline="0" noProof="0" dirty="0">
                <a:ln>
                  <a:noFill/>
                </a:ln>
                <a:solidFill>
                  <a:srgbClr val="003865"/>
                </a:solidFill>
                <a:effectLst/>
                <a:uLnTx/>
                <a:uFillTx/>
                <a:latin typeface="Open Sans"/>
                <a:ea typeface="+mn-ea"/>
                <a:cs typeface="+mn-cs"/>
              </a:rPr>
              <a:t> designed to jumpstart resume building</a:t>
            </a:r>
          </a:p>
        </p:txBody>
      </p:sp>
      <p:sp>
        <p:nvSpPr>
          <p:cNvPr id="5" name="Title 1">
            <a:extLst>
              <a:ext uri="{FF2B5EF4-FFF2-40B4-BE49-F238E27FC236}">
                <a16:creationId xmlns:a16="http://schemas.microsoft.com/office/drawing/2014/main" id="{2F6FBAA5-F611-084D-41EA-6BE5F70198FD}"/>
              </a:ext>
            </a:extLst>
          </p:cNvPr>
          <p:cNvSpPr>
            <a:spLocks noGrp="1"/>
          </p:cNvSpPr>
          <p:nvPr>
            <p:ph type="title"/>
          </p:nvPr>
        </p:nvSpPr>
        <p:spPr>
          <a:xfrm>
            <a:off x="199618" y="151069"/>
            <a:ext cx="10864724" cy="694944"/>
          </a:xfrm>
        </p:spPr>
        <p:txBody>
          <a:bodyPr/>
          <a:lstStyle/>
          <a:p>
            <a:r>
              <a:rPr kumimoji="0" lang="en-US" sz="2600" b="1" i="0" u="none" strike="noStrike" kern="1200" cap="none" spc="0" normalizeH="0" baseline="0" noProof="0" dirty="0">
                <a:ln>
                  <a:noFill/>
                </a:ln>
                <a:solidFill>
                  <a:schemeClr val="tx2"/>
                </a:solidFill>
                <a:effectLst/>
                <a:uLnTx/>
                <a:uFillTx/>
                <a:ea typeface="+mj-ea"/>
                <a:cs typeface="+mj-cs"/>
              </a:rPr>
              <a:t>CAREER TOOLS: </a:t>
            </a:r>
            <a:r>
              <a:rPr kumimoji="0" lang="en-US" sz="2600" b="1" i="0" u="none" strike="noStrike" kern="1200" cap="none" spc="0" normalizeH="0" baseline="0" noProof="0" dirty="0">
                <a:ln>
                  <a:noFill/>
                </a:ln>
                <a:solidFill>
                  <a:schemeClr val="accent6"/>
                </a:solidFill>
                <a:effectLst/>
                <a:uLnTx/>
                <a:uFillTx/>
                <a:ea typeface="+mj-ea"/>
                <a:cs typeface="+mj-cs"/>
              </a:rPr>
              <a:t>RESUME BUILDER</a:t>
            </a:r>
            <a:endParaRPr lang="en-US" dirty="0">
              <a:solidFill>
                <a:schemeClr val="accent6"/>
              </a:solidFill>
            </a:endParaRPr>
          </a:p>
        </p:txBody>
      </p:sp>
    </p:spTree>
    <p:extLst>
      <p:ext uri="{BB962C8B-B14F-4D97-AF65-F5344CB8AC3E}">
        <p14:creationId xmlns:p14="http://schemas.microsoft.com/office/powerpoint/2010/main" val="12929016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6EE9AFC3-048E-0C10-C9C3-C41A5F3B0C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5833" y="247650"/>
            <a:ext cx="6070329" cy="5943600"/>
          </a:xfrm>
          <a:prstGeom prst="rect">
            <a:avLst/>
          </a:prstGeom>
          <a:ln w="12700">
            <a:solidFill>
              <a:schemeClr val="bg2">
                <a:lumMod val="75000"/>
              </a:schemeClr>
            </a:solidFill>
          </a:ln>
        </p:spPr>
      </p:pic>
      <p:grpSp>
        <p:nvGrpSpPr>
          <p:cNvPr id="31" name="Group 30">
            <a:extLst>
              <a:ext uri="{FF2B5EF4-FFF2-40B4-BE49-F238E27FC236}">
                <a16:creationId xmlns:a16="http://schemas.microsoft.com/office/drawing/2014/main" id="{D2225D95-1461-E532-D572-7028BC0273E4}"/>
              </a:ext>
            </a:extLst>
          </p:cNvPr>
          <p:cNvGrpSpPr/>
          <p:nvPr/>
        </p:nvGrpSpPr>
        <p:grpSpPr>
          <a:xfrm>
            <a:off x="229369" y="609644"/>
            <a:ext cx="4070945" cy="2143125"/>
            <a:chOff x="229369" y="609644"/>
            <a:chExt cx="4070945" cy="2143125"/>
          </a:xfrm>
        </p:grpSpPr>
        <p:sp>
          <p:nvSpPr>
            <p:cNvPr id="5" name="TextBox 4">
              <a:extLst>
                <a:ext uri="{FF2B5EF4-FFF2-40B4-BE49-F238E27FC236}">
                  <a16:creationId xmlns:a16="http://schemas.microsoft.com/office/drawing/2014/main" id="{2F8DEE6D-5B2C-9956-6134-D3D86FABF425}"/>
                </a:ext>
              </a:extLst>
            </p:cNvPr>
            <p:cNvSpPr txBox="1"/>
            <p:nvPr/>
          </p:nvSpPr>
          <p:spPr>
            <a:xfrm>
              <a:off x="229369" y="1379992"/>
              <a:ext cx="2189620" cy="1200329"/>
            </a:xfrm>
            <a:prstGeom prst="rect">
              <a:avLst/>
            </a:prstGeom>
            <a:noFill/>
            <a:ln w="28575">
              <a:solidFill>
                <a:schemeClr val="accent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865"/>
                  </a:solidFill>
                  <a:effectLst/>
                  <a:uLnTx/>
                  <a:uFillTx/>
                  <a:latin typeface="Open Sans"/>
                  <a:ea typeface="+mn-ea"/>
                  <a:cs typeface="+mn-cs"/>
                </a:rPr>
                <a:t>Menu Options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Open Sans"/>
                  <a:ea typeface="+mn-ea"/>
                  <a:cs typeface="+mn-cs"/>
                </a:rPr>
                <a:t>Change layout, template, font, colors, and more</a:t>
              </a:r>
            </a:p>
          </p:txBody>
        </p:sp>
        <p:sp>
          <p:nvSpPr>
            <p:cNvPr id="6" name="Rectangle 5">
              <a:extLst>
                <a:ext uri="{FF2B5EF4-FFF2-40B4-BE49-F238E27FC236}">
                  <a16:creationId xmlns:a16="http://schemas.microsoft.com/office/drawing/2014/main" id="{D095C664-86C6-54B1-0EA0-1F7861799DAB}"/>
                </a:ext>
              </a:extLst>
            </p:cNvPr>
            <p:cNvSpPr/>
            <p:nvPr/>
          </p:nvSpPr>
          <p:spPr>
            <a:xfrm>
              <a:off x="3198947" y="609644"/>
              <a:ext cx="1101367" cy="2143125"/>
            </a:xfrm>
            <a:prstGeom prst="rect">
              <a:avLst/>
            </a:prstGeom>
            <a:noFill/>
            <a:ln w="28575">
              <a:solidFill>
                <a:srgbClr val="00B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12" name="Straight Arrow Connector 11">
              <a:extLst>
                <a:ext uri="{FF2B5EF4-FFF2-40B4-BE49-F238E27FC236}">
                  <a16:creationId xmlns:a16="http://schemas.microsoft.com/office/drawing/2014/main" id="{B4E0319C-9E86-FA17-A3BC-6E7F8E0A1E9F}"/>
                </a:ext>
              </a:extLst>
            </p:cNvPr>
            <p:cNvCxnSpPr>
              <a:cxnSpLocks/>
              <a:stCxn id="5" idx="3"/>
            </p:cNvCxnSpPr>
            <p:nvPr/>
          </p:nvCxnSpPr>
          <p:spPr>
            <a:xfrm flipV="1">
              <a:off x="2418989" y="1596801"/>
              <a:ext cx="746844" cy="383356"/>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E0901DD7-AE43-3742-0CF0-F3BB11B048A7}"/>
              </a:ext>
            </a:extLst>
          </p:cNvPr>
          <p:cNvGrpSpPr/>
          <p:nvPr/>
        </p:nvGrpSpPr>
        <p:grpSpPr>
          <a:xfrm>
            <a:off x="238689" y="3124289"/>
            <a:ext cx="6485961" cy="1477328"/>
            <a:chOff x="238689" y="3124289"/>
            <a:chExt cx="6485961" cy="1477328"/>
          </a:xfrm>
        </p:grpSpPr>
        <p:sp>
          <p:nvSpPr>
            <p:cNvPr id="13" name="TextBox 12">
              <a:extLst>
                <a:ext uri="{FF2B5EF4-FFF2-40B4-BE49-F238E27FC236}">
                  <a16:creationId xmlns:a16="http://schemas.microsoft.com/office/drawing/2014/main" id="{4CB7C7EB-8494-3705-F4C6-F06102F67EC9}"/>
                </a:ext>
              </a:extLst>
            </p:cNvPr>
            <p:cNvSpPr txBox="1"/>
            <p:nvPr/>
          </p:nvSpPr>
          <p:spPr>
            <a:xfrm>
              <a:off x="238689" y="3124289"/>
              <a:ext cx="2189621" cy="1477328"/>
            </a:xfrm>
            <a:prstGeom prst="rect">
              <a:avLst/>
            </a:prstGeom>
            <a:noFill/>
            <a:ln w="28575">
              <a:solidFill>
                <a:schemeClr val="accent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865"/>
                  </a:solidFill>
                  <a:effectLst/>
                  <a:uLnTx/>
                  <a:uFillTx/>
                  <a:latin typeface="Open Sans"/>
                  <a:ea typeface="+mn-ea"/>
                  <a:cs typeface="+mn-cs"/>
                </a:rPr>
                <a:t>Editable Sections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Open Sans"/>
                  <a:ea typeface="+mn-ea"/>
                  <a:cs typeface="+mn-cs"/>
                </a:rPr>
                <a:t>Type information by selecting Add Entry and Add Section</a:t>
              </a:r>
            </a:p>
          </p:txBody>
        </p:sp>
        <p:cxnSp>
          <p:nvCxnSpPr>
            <p:cNvPr id="15" name="Straight Arrow Connector 14">
              <a:extLst>
                <a:ext uri="{FF2B5EF4-FFF2-40B4-BE49-F238E27FC236}">
                  <a16:creationId xmlns:a16="http://schemas.microsoft.com/office/drawing/2014/main" id="{8684B1E1-F678-7D11-DFC8-C464702C8048}"/>
                </a:ext>
              </a:extLst>
            </p:cNvPr>
            <p:cNvCxnSpPr>
              <a:cxnSpLocks/>
              <a:stCxn id="13" idx="3"/>
            </p:cNvCxnSpPr>
            <p:nvPr/>
          </p:nvCxnSpPr>
          <p:spPr>
            <a:xfrm>
              <a:off x="2428310" y="3862953"/>
              <a:ext cx="2515165" cy="51912"/>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F67466E-1D0C-DB5C-43FD-543BA5C2B8F5}"/>
                </a:ext>
              </a:extLst>
            </p:cNvPr>
            <p:cNvCxnSpPr>
              <a:cxnSpLocks/>
              <a:stCxn id="13" idx="3"/>
            </p:cNvCxnSpPr>
            <p:nvPr/>
          </p:nvCxnSpPr>
          <p:spPr>
            <a:xfrm>
              <a:off x="2428310" y="3862953"/>
              <a:ext cx="4296340" cy="339927"/>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63D99E90-8707-24E1-0A9C-0EA9A5DCFB92}"/>
              </a:ext>
            </a:extLst>
          </p:cNvPr>
          <p:cNvGrpSpPr/>
          <p:nvPr/>
        </p:nvGrpSpPr>
        <p:grpSpPr>
          <a:xfrm>
            <a:off x="7676144" y="247649"/>
            <a:ext cx="4286487" cy="2364814"/>
            <a:chOff x="7676144" y="247649"/>
            <a:chExt cx="4286487" cy="2364814"/>
          </a:xfrm>
        </p:grpSpPr>
        <p:sp>
          <p:nvSpPr>
            <p:cNvPr id="23" name="TextBox 22">
              <a:extLst>
                <a:ext uri="{FF2B5EF4-FFF2-40B4-BE49-F238E27FC236}">
                  <a16:creationId xmlns:a16="http://schemas.microsoft.com/office/drawing/2014/main" id="{D386FAB4-62FD-114B-E499-74B5510069B6}"/>
                </a:ext>
              </a:extLst>
            </p:cNvPr>
            <p:cNvSpPr txBox="1"/>
            <p:nvPr/>
          </p:nvSpPr>
          <p:spPr>
            <a:xfrm>
              <a:off x="9773010" y="858137"/>
              <a:ext cx="2189621" cy="1754326"/>
            </a:xfrm>
            <a:prstGeom prst="rect">
              <a:avLst/>
            </a:prstGeom>
            <a:noFill/>
            <a:ln w="28575">
              <a:solidFill>
                <a:schemeClr val="accent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865"/>
                  </a:solidFill>
                  <a:effectLst/>
                  <a:uLnTx/>
                  <a:uFillTx/>
                  <a:latin typeface="Open Sans"/>
                  <a:ea typeface="+mn-ea"/>
                  <a:cs typeface="+mn-cs"/>
                </a:rPr>
                <a:t>Share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Open Sans"/>
                  <a:ea typeface="+mn-ea"/>
                  <a:cs typeface="+mn-cs"/>
                </a:rPr>
                <a:t>Option to share or download a created resume, cover letter, or website</a:t>
              </a:r>
            </a:p>
          </p:txBody>
        </p:sp>
        <p:cxnSp>
          <p:nvCxnSpPr>
            <p:cNvPr id="27" name="Straight Arrow Connector 26">
              <a:extLst>
                <a:ext uri="{FF2B5EF4-FFF2-40B4-BE49-F238E27FC236}">
                  <a16:creationId xmlns:a16="http://schemas.microsoft.com/office/drawing/2014/main" id="{71EBD870-6A9D-2AA3-8A56-9EB1227D04F5}"/>
                </a:ext>
              </a:extLst>
            </p:cNvPr>
            <p:cNvCxnSpPr>
              <a:cxnSpLocks/>
            </p:cNvCxnSpPr>
            <p:nvPr/>
          </p:nvCxnSpPr>
          <p:spPr>
            <a:xfrm flipH="1" flipV="1">
              <a:off x="8620125" y="609644"/>
              <a:ext cx="1152885" cy="1206134"/>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6EF614EE-B91B-7948-A5CE-CE8948579617}"/>
                </a:ext>
              </a:extLst>
            </p:cNvPr>
            <p:cNvSpPr/>
            <p:nvPr/>
          </p:nvSpPr>
          <p:spPr>
            <a:xfrm>
              <a:off x="7676144" y="247649"/>
              <a:ext cx="1101367" cy="325425"/>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8" name="Title 1">
            <a:extLst>
              <a:ext uri="{FF2B5EF4-FFF2-40B4-BE49-F238E27FC236}">
                <a16:creationId xmlns:a16="http://schemas.microsoft.com/office/drawing/2014/main" id="{0CAC0735-114E-DFD3-F6A0-02A58F7770F3}"/>
              </a:ext>
            </a:extLst>
          </p:cNvPr>
          <p:cNvSpPr>
            <a:spLocks noGrp="1"/>
          </p:cNvSpPr>
          <p:nvPr>
            <p:ph type="title"/>
          </p:nvPr>
        </p:nvSpPr>
        <p:spPr>
          <a:xfrm>
            <a:off x="199618" y="151069"/>
            <a:ext cx="2999329" cy="694944"/>
          </a:xfrm>
        </p:spPr>
        <p:txBody>
          <a:bodyPr>
            <a:normAutofit fontScale="90000"/>
          </a:bodyPr>
          <a:lstStyle/>
          <a:p>
            <a:r>
              <a:rPr kumimoji="0" lang="en-US" sz="2600" b="1" i="0" u="none" strike="noStrike" kern="1200" cap="none" spc="0" normalizeH="0" baseline="0" noProof="0" dirty="0">
                <a:ln>
                  <a:noFill/>
                </a:ln>
                <a:solidFill>
                  <a:schemeClr val="tx2"/>
                </a:solidFill>
                <a:effectLst/>
                <a:uLnTx/>
                <a:uFillTx/>
                <a:ea typeface="+mj-ea"/>
                <a:cs typeface="+mj-cs"/>
              </a:rPr>
              <a:t>CAREER TOOLS: </a:t>
            </a:r>
            <a:r>
              <a:rPr kumimoji="0" lang="en-US" sz="2600" b="1" i="0" u="none" strike="noStrike" kern="1200" cap="none" spc="0" normalizeH="0" baseline="0" noProof="0" dirty="0">
                <a:ln>
                  <a:noFill/>
                </a:ln>
                <a:solidFill>
                  <a:schemeClr val="accent6"/>
                </a:solidFill>
                <a:effectLst/>
                <a:uLnTx/>
                <a:uFillTx/>
                <a:ea typeface="+mj-ea"/>
                <a:cs typeface="+mj-cs"/>
              </a:rPr>
              <a:t>RESUME BUILDER</a:t>
            </a:r>
            <a:endParaRPr lang="en-US" dirty="0">
              <a:solidFill>
                <a:schemeClr val="accent6"/>
              </a:solidFill>
            </a:endParaRPr>
          </a:p>
        </p:txBody>
      </p:sp>
    </p:spTree>
    <p:extLst>
      <p:ext uri="{BB962C8B-B14F-4D97-AF65-F5344CB8AC3E}">
        <p14:creationId xmlns:p14="http://schemas.microsoft.com/office/powerpoint/2010/main" val="1624090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screenshot of a web page&#10;&#10;Description automatically generated">
            <a:extLst>
              <a:ext uri="{FF2B5EF4-FFF2-40B4-BE49-F238E27FC236}">
                <a16:creationId xmlns:a16="http://schemas.microsoft.com/office/drawing/2014/main" id="{6A172E6C-9371-DA00-2662-B0132D103B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7524" y="981338"/>
            <a:ext cx="6010435" cy="4936348"/>
          </a:xfrm>
          <a:prstGeom prst="rect">
            <a:avLst/>
          </a:prstGeom>
          <a:ln w="28575">
            <a:solidFill>
              <a:schemeClr val="bg2">
                <a:lumMod val="90000"/>
              </a:schemeClr>
            </a:solidFill>
          </a:ln>
        </p:spPr>
      </p:pic>
      <p:sp>
        <p:nvSpPr>
          <p:cNvPr id="2" name="Title 1">
            <a:extLst>
              <a:ext uri="{FF2B5EF4-FFF2-40B4-BE49-F238E27FC236}">
                <a16:creationId xmlns:a16="http://schemas.microsoft.com/office/drawing/2014/main" id="{A3E31091-44D7-04BE-1326-72B5F78F53DD}"/>
              </a:ext>
            </a:extLst>
          </p:cNvPr>
          <p:cNvSpPr>
            <a:spLocks noGrp="1"/>
          </p:cNvSpPr>
          <p:nvPr>
            <p:ph type="title"/>
          </p:nvPr>
        </p:nvSpPr>
        <p:spPr>
          <a:xfrm>
            <a:off x="199618" y="151069"/>
            <a:ext cx="10864724" cy="694944"/>
          </a:xfrm>
        </p:spPr>
        <p:txBody>
          <a:bodyPr/>
          <a:lstStyle/>
          <a:p>
            <a:r>
              <a:rPr kumimoji="0" lang="en-US" sz="2600" b="1" i="0" u="none" strike="noStrike" kern="1200" cap="none" spc="0" normalizeH="0" baseline="0" noProof="0" dirty="0">
                <a:ln>
                  <a:noFill/>
                </a:ln>
                <a:solidFill>
                  <a:schemeClr val="tx2"/>
                </a:solidFill>
                <a:effectLst/>
                <a:uLnTx/>
                <a:uFillTx/>
                <a:ea typeface="+mj-ea"/>
                <a:cs typeface="+mj-cs"/>
              </a:rPr>
              <a:t>CAREER TOOLS: </a:t>
            </a:r>
            <a:r>
              <a:rPr kumimoji="0" lang="en-US" sz="2600" b="1" i="0" u="none" strike="noStrike" kern="1200" cap="none" spc="0" normalizeH="0" baseline="0" noProof="0" dirty="0">
                <a:ln>
                  <a:noFill/>
                </a:ln>
                <a:solidFill>
                  <a:schemeClr val="accent6"/>
                </a:solidFill>
                <a:effectLst/>
                <a:uLnTx/>
                <a:uFillTx/>
                <a:ea typeface="+mj-ea"/>
                <a:cs typeface="+mj-cs"/>
              </a:rPr>
              <a:t>CAREER ADVICE</a:t>
            </a:r>
            <a:endParaRPr lang="en-US" dirty="0">
              <a:solidFill>
                <a:schemeClr val="accent6"/>
              </a:solidFill>
            </a:endParaRPr>
          </a:p>
        </p:txBody>
      </p:sp>
      <p:sp>
        <p:nvSpPr>
          <p:cNvPr id="13" name="AutoShape 2">
            <a:extLst>
              <a:ext uri="{FF2B5EF4-FFF2-40B4-BE49-F238E27FC236}">
                <a16:creationId xmlns:a16="http://schemas.microsoft.com/office/drawing/2014/main" id="{A1B899A7-E030-FCBF-CE84-165498D3296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15" name="Group 14">
            <a:extLst>
              <a:ext uri="{FF2B5EF4-FFF2-40B4-BE49-F238E27FC236}">
                <a16:creationId xmlns:a16="http://schemas.microsoft.com/office/drawing/2014/main" id="{FF73B309-BD78-D5D5-3B03-48745AE49CE0}"/>
              </a:ext>
            </a:extLst>
          </p:cNvPr>
          <p:cNvGrpSpPr/>
          <p:nvPr/>
        </p:nvGrpSpPr>
        <p:grpSpPr>
          <a:xfrm>
            <a:off x="322181" y="1055071"/>
            <a:ext cx="4312592" cy="1366985"/>
            <a:chOff x="310623" y="1103720"/>
            <a:chExt cx="4312592" cy="1366985"/>
          </a:xfrm>
        </p:grpSpPr>
        <p:grpSp>
          <p:nvGrpSpPr>
            <p:cNvPr id="9" name="Group 8">
              <a:extLst>
                <a:ext uri="{FF2B5EF4-FFF2-40B4-BE49-F238E27FC236}">
                  <a16:creationId xmlns:a16="http://schemas.microsoft.com/office/drawing/2014/main" id="{2C4DDCAC-F282-EE2C-79DA-52F540EC51B8}"/>
                </a:ext>
              </a:extLst>
            </p:cNvPr>
            <p:cNvGrpSpPr/>
            <p:nvPr/>
          </p:nvGrpSpPr>
          <p:grpSpPr>
            <a:xfrm>
              <a:off x="310623" y="1103720"/>
              <a:ext cx="4243960" cy="400110"/>
              <a:chOff x="310623" y="1103720"/>
              <a:chExt cx="4243960" cy="400110"/>
            </a:xfrm>
          </p:grpSpPr>
          <p:sp>
            <p:nvSpPr>
              <p:cNvPr id="8" name="TextBox 7">
                <a:extLst>
                  <a:ext uri="{FF2B5EF4-FFF2-40B4-BE49-F238E27FC236}">
                    <a16:creationId xmlns:a16="http://schemas.microsoft.com/office/drawing/2014/main" id="{81A7BADE-A8BF-C90D-A438-50F4E784FD5A}"/>
                  </a:ext>
                </a:extLst>
              </p:cNvPr>
              <p:cNvSpPr txBox="1"/>
              <p:nvPr/>
            </p:nvSpPr>
            <p:spPr>
              <a:xfrm>
                <a:off x="310623" y="1103720"/>
                <a:ext cx="33057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865"/>
                    </a:solidFill>
                    <a:effectLst/>
                    <a:uLnTx/>
                    <a:uFillTx/>
                    <a:latin typeface="Open Sans"/>
                    <a:ea typeface="+mn-ea"/>
                    <a:cs typeface="+mn-cs"/>
                  </a:rPr>
                  <a:t>Self Assessments</a:t>
                </a:r>
              </a:p>
            </p:txBody>
          </p:sp>
          <p:cxnSp>
            <p:nvCxnSpPr>
              <p:cNvPr id="5" name="Straight Connector 4">
                <a:extLst>
                  <a:ext uri="{FF2B5EF4-FFF2-40B4-BE49-F238E27FC236}">
                    <a16:creationId xmlns:a16="http://schemas.microsoft.com/office/drawing/2014/main" id="{537377D8-F396-1DA1-164C-18FEDED80ECB}"/>
                  </a:ext>
                </a:extLst>
              </p:cNvPr>
              <p:cNvCxnSpPr>
                <a:cxnSpLocks/>
              </p:cNvCxnSpPr>
              <p:nvPr/>
            </p:nvCxnSpPr>
            <p:spPr>
              <a:xfrm>
                <a:off x="399194" y="1491094"/>
                <a:ext cx="4155389" cy="12736"/>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0F17058A-ED76-3114-24F2-C59B5D43E58E}"/>
                </a:ext>
              </a:extLst>
            </p:cNvPr>
            <p:cNvSpPr txBox="1"/>
            <p:nvPr/>
          </p:nvSpPr>
          <p:spPr>
            <a:xfrm>
              <a:off x="399194" y="1547375"/>
              <a:ext cx="422402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Open Sans"/>
                  <a:ea typeface="+mn-ea"/>
                  <a:cs typeface="+mn-cs"/>
                </a:rPr>
                <a:t>Organize your thoughts about yourself, your work styles, and your career ambitions.</a:t>
              </a:r>
            </a:p>
          </p:txBody>
        </p:sp>
      </p:grpSp>
      <p:grpSp>
        <p:nvGrpSpPr>
          <p:cNvPr id="16" name="Group 15">
            <a:extLst>
              <a:ext uri="{FF2B5EF4-FFF2-40B4-BE49-F238E27FC236}">
                <a16:creationId xmlns:a16="http://schemas.microsoft.com/office/drawing/2014/main" id="{C415C89D-D9E9-35E9-8280-5742C157A09B}"/>
              </a:ext>
            </a:extLst>
          </p:cNvPr>
          <p:cNvGrpSpPr/>
          <p:nvPr/>
        </p:nvGrpSpPr>
        <p:grpSpPr>
          <a:xfrm>
            <a:off x="322181" y="2991467"/>
            <a:ext cx="4350060" cy="2766369"/>
            <a:chOff x="273155" y="3670112"/>
            <a:chExt cx="4350060" cy="2766369"/>
          </a:xfrm>
        </p:grpSpPr>
        <p:grpSp>
          <p:nvGrpSpPr>
            <p:cNvPr id="10" name="Group 9">
              <a:extLst>
                <a:ext uri="{FF2B5EF4-FFF2-40B4-BE49-F238E27FC236}">
                  <a16:creationId xmlns:a16="http://schemas.microsoft.com/office/drawing/2014/main" id="{935807A8-522C-AD44-8DD0-6675D8FA1DA8}"/>
                </a:ext>
              </a:extLst>
            </p:cNvPr>
            <p:cNvGrpSpPr/>
            <p:nvPr/>
          </p:nvGrpSpPr>
          <p:grpSpPr>
            <a:xfrm>
              <a:off x="273155" y="3670112"/>
              <a:ext cx="4350060" cy="400110"/>
              <a:chOff x="310623" y="3181290"/>
              <a:chExt cx="4350060" cy="400110"/>
            </a:xfrm>
          </p:grpSpPr>
          <p:sp>
            <p:nvSpPr>
              <p:cNvPr id="24" name="TextBox 23">
                <a:extLst>
                  <a:ext uri="{FF2B5EF4-FFF2-40B4-BE49-F238E27FC236}">
                    <a16:creationId xmlns:a16="http://schemas.microsoft.com/office/drawing/2014/main" id="{5E4607B6-A64B-C45C-B51A-D7349DEAF752}"/>
                  </a:ext>
                </a:extLst>
              </p:cNvPr>
              <p:cNvSpPr txBox="1"/>
              <p:nvPr/>
            </p:nvSpPr>
            <p:spPr>
              <a:xfrm>
                <a:off x="310623" y="3181290"/>
                <a:ext cx="43500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865"/>
                    </a:solidFill>
                    <a:effectLst/>
                    <a:uLnTx/>
                    <a:uFillTx/>
                    <a:latin typeface="Open Sans"/>
                    <a:ea typeface="+mn-ea"/>
                    <a:cs typeface="+mn-cs"/>
                  </a:rPr>
                  <a:t>Topic-Specific Modules</a:t>
                </a:r>
              </a:p>
            </p:txBody>
          </p:sp>
          <p:cxnSp>
            <p:nvCxnSpPr>
              <p:cNvPr id="7" name="Straight Connector 6">
                <a:extLst>
                  <a:ext uri="{FF2B5EF4-FFF2-40B4-BE49-F238E27FC236}">
                    <a16:creationId xmlns:a16="http://schemas.microsoft.com/office/drawing/2014/main" id="{A294BB2B-8EFB-541A-02CE-E0EE4F7AFCAC}"/>
                  </a:ext>
                </a:extLst>
              </p:cNvPr>
              <p:cNvCxnSpPr>
                <a:cxnSpLocks/>
              </p:cNvCxnSpPr>
              <p:nvPr/>
            </p:nvCxnSpPr>
            <p:spPr>
              <a:xfrm>
                <a:off x="399194" y="3581400"/>
                <a:ext cx="4192857"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64C51943-4C2C-BB85-4D71-1DC9956BD2B0}"/>
                </a:ext>
              </a:extLst>
            </p:cNvPr>
            <p:cNvSpPr txBox="1"/>
            <p:nvPr/>
          </p:nvSpPr>
          <p:spPr>
            <a:xfrm>
              <a:off x="355820" y="4128157"/>
              <a:ext cx="418473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Open Sans"/>
                  <a:ea typeface="+mn-ea"/>
                  <a:cs typeface="+mn-cs"/>
                </a:rPr>
                <a:t>Utilize full modules to better understand key career topics including: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03865"/>
                  </a:solidFill>
                  <a:latin typeface="Open Sans"/>
                </a:rPr>
                <a:t>Job Searching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865"/>
                  </a:solidFill>
                  <a:effectLst/>
                  <a:uLnTx/>
                  <a:uFillTx/>
                  <a:latin typeface="Open Sans"/>
                  <a:ea typeface="+mn-ea"/>
                  <a:cs typeface="+mn-cs"/>
                </a:rPr>
                <a:t>Networking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03865"/>
                  </a:solidFill>
                  <a:latin typeface="Open Sans"/>
                </a:rPr>
                <a:t>Salary Negotiations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865"/>
                  </a:solidFill>
                  <a:effectLst/>
                  <a:uLnTx/>
                  <a:uFillTx/>
                  <a:latin typeface="Open Sans"/>
                  <a:ea typeface="+mn-ea"/>
                  <a:cs typeface="+mn-cs"/>
                </a:rPr>
                <a:t>Transitioning out of the Military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03865"/>
                  </a:solidFill>
                  <a:latin typeface="Open Sans"/>
                </a:rPr>
                <a:t>Working for the Government</a:t>
              </a:r>
              <a:endParaRPr kumimoji="0" lang="en-US" sz="1800" b="0" i="0" u="none" strike="noStrike" kern="1200" cap="none" spc="0" normalizeH="0" baseline="0" noProof="0" dirty="0">
                <a:ln>
                  <a:noFill/>
                </a:ln>
                <a:solidFill>
                  <a:srgbClr val="003865"/>
                </a:solidFill>
                <a:effectLst/>
                <a:uLnTx/>
                <a:uFillTx/>
                <a:latin typeface="Open Sans"/>
                <a:ea typeface="+mn-ea"/>
                <a:cs typeface="+mn-cs"/>
              </a:endParaRPr>
            </a:p>
          </p:txBody>
        </p:sp>
      </p:grpSp>
    </p:spTree>
    <p:extLst>
      <p:ext uri="{BB962C8B-B14F-4D97-AF65-F5344CB8AC3E}">
        <p14:creationId xmlns:p14="http://schemas.microsoft.com/office/powerpoint/2010/main" val="2032523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screenshot of a computer&#10;&#10;Description automatically generated">
            <a:extLst>
              <a:ext uri="{FF2B5EF4-FFF2-40B4-BE49-F238E27FC236}">
                <a16:creationId xmlns:a16="http://schemas.microsoft.com/office/drawing/2014/main" id="{B21DF7B0-340C-C8BD-0C49-B11096D807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1980" y="862176"/>
            <a:ext cx="6018486" cy="5066193"/>
          </a:xfrm>
          <a:prstGeom prst="rect">
            <a:avLst/>
          </a:prstGeom>
          <a:ln w="34925">
            <a:solidFill>
              <a:schemeClr val="bg2">
                <a:lumMod val="90000"/>
              </a:schemeClr>
            </a:solidFill>
          </a:ln>
        </p:spPr>
      </p:pic>
      <p:sp>
        <p:nvSpPr>
          <p:cNvPr id="2" name="Title 1">
            <a:extLst>
              <a:ext uri="{FF2B5EF4-FFF2-40B4-BE49-F238E27FC236}">
                <a16:creationId xmlns:a16="http://schemas.microsoft.com/office/drawing/2014/main" id="{A3E31091-44D7-04BE-1326-72B5F78F53DD}"/>
              </a:ext>
            </a:extLst>
          </p:cNvPr>
          <p:cNvSpPr>
            <a:spLocks noGrp="1"/>
          </p:cNvSpPr>
          <p:nvPr>
            <p:ph type="title"/>
          </p:nvPr>
        </p:nvSpPr>
        <p:spPr>
          <a:xfrm>
            <a:off x="199618" y="151069"/>
            <a:ext cx="10864724" cy="694944"/>
          </a:xfrm>
        </p:spPr>
        <p:txBody>
          <a:bodyPr/>
          <a:lstStyle/>
          <a:p>
            <a:r>
              <a:rPr kumimoji="0" lang="en-US" sz="2600" b="1" i="0" u="none" strike="noStrike" kern="1200" cap="none" spc="0" normalizeH="0" baseline="0" noProof="0" dirty="0">
                <a:ln>
                  <a:noFill/>
                </a:ln>
                <a:solidFill>
                  <a:schemeClr val="tx2"/>
                </a:solidFill>
                <a:effectLst/>
                <a:uLnTx/>
                <a:uFillTx/>
                <a:ea typeface="+mj-ea"/>
                <a:cs typeface="+mj-cs"/>
              </a:rPr>
              <a:t>CAREER TOOLS: </a:t>
            </a:r>
            <a:r>
              <a:rPr kumimoji="0" lang="en-US" sz="2600" b="1" i="0" u="none" strike="noStrike" kern="1200" cap="none" spc="0" normalizeH="0" baseline="0" noProof="0" dirty="0">
                <a:ln>
                  <a:noFill/>
                </a:ln>
                <a:solidFill>
                  <a:schemeClr val="accent6"/>
                </a:solidFill>
                <a:effectLst/>
                <a:uLnTx/>
                <a:uFillTx/>
                <a:ea typeface="+mj-ea"/>
                <a:cs typeface="+mj-cs"/>
              </a:rPr>
              <a:t>FIND A CAREER</a:t>
            </a:r>
            <a:endParaRPr lang="en-US" dirty="0">
              <a:solidFill>
                <a:schemeClr val="accent6"/>
              </a:solidFill>
            </a:endParaRPr>
          </a:p>
        </p:txBody>
      </p:sp>
      <p:sp>
        <p:nvSpPr>
          <p:cNvPr id="13" name="AutoShape 2">
            <a:extLst>
              <a:ext uri="{FF2B5EF4-FFF2-40B4-BE49-F238E27FC236}">
                <a16:creationId xmlns:a16="http://schemas.microsoft.com/office/drawing/2014/main" id="{A1B899A7-E030-FCBF-CE84-165498D3296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15" name="Group 14">
            <a:extLst>
              <a:ext uri="{FF2B5EF4-FFF2-40B4-BE49-F238E27FC236}">
                <a16:creationId xmlns:a16="http://schemas.microsoft.com/office/drawing/2014/main" id="{FF73B309-BD78-D5D5-3B03-48745AE49CE0}"/>
              </a:ext>
            </a:extLst>
          </p:cNvPr>
          <p:cNvGrpSpPr/>
          <p:nvPr/>
        </p:nvGrpSpPr>
        <p:grpSpPr>
          <a:xfrm>
            <a:off x="322181" y="1055071"/>
            <a:ext cx="4564144" cy="1643984"/>
            <a:chOff x="310623" y="1103720"/>
            <a:chExt cx="4564144" cy="1643984"/>
          </a:xfrm>
        </p:grpSpPr>
        <p:grpSp>
          <p:nvGrpSpPr>
            <p:cNvPr id="9" name="Group 8">
              <a:extLst>
                <a:ext uri="{FF2B5EF4-FFF2-40B4-BE49-F238E27FC236}">
                  <a16:creationId xmlns:a16="http://schemas.microsoft.com/office/drawing/2014/main" id="{2C4DDCAC-F282-EE2C-79DA-52F540EC51B8}"/>
                </a:ext>
              </a:extLst>
            </p:cNvPr>
            <p:cNvGrpSpPr/>
            <p:nvPr/>
          </p:nvGrpSpPr>
          <p:grpSpPr>
            <a:xfrm>
              <a:off x="310623" y="1103720"/>
              <a:ext cx="4564144" cy="400110"/>
              <a:chOff x="310623" y="1103720"/>
              <a:chExt cx="4564144" cy="400110"/>
            </a:xfrm>
          </p:grpSpPr>
          <p:sp>
            <p:nvSpPr>
              <p:cNvPr id="8" name="TextBox 7">
                <a:extLst>
                  <a:ext uri="{FF2B5EF4-FFF2-40B4-BE49-F238E27FC236}">
                    <a16:creationId xmlns:a16="http://schemas.microsoft.com/office/drawing/2014/main" id="{81A7BADE-A8BF-C90D-A438-50F4E784FD5A}"/>
                  </a:ext>
                </a:extLst>
              </p:cNvPr>
              <p:cNvSpPr txBox="1"/>
              <p:nvPr/>
            </p:nvSpPr>
            <p:spPr>
              <a:xfrm>
                <a:off x="310623" y="1103720"/>
                <a:ext cx="45641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865"/>
                    </a:solidFill>
                    <a:effectLst/>
                    <a:uLnTx/>
                    <a:uFillTx/>
                    <a:latin typeface="Open Sans"/>
                    <a:ea typeface="+mn-ea"/>
                    <a:cs typeface="+mn-cs"/>
                  </a:rPr>
                  <a:t>Career Quiz</a:t>
                </a:r>
              </a:p>
            </p:txBody>
          </p:sp>
          <p:cxnSp>
            <p:nvCxnSpPr>
              <p:cNvPr id="5" name="Straight Connector 4">
                <a:extLst>
                  <a:ext uri="{FF2B5EF4-FFF2-40B4-BE49-F238E27FC236}">
                    <a16:creationId xmlns:a16="http://schemas.microsoft.com/office/drawing/2014/main" id="{537377D8-F396-1DA1-164C-18FEDED80ECB}"/>
                  </a:ext>
                </a:extLst>
              </p:cNvPr>
              <p:cNvCxnSpPr>
                <a:cxnSpLocks/>
              </p:cNvCxnSpPr>
              <p:nvPr/>
            </p:nvCxnSpPr>
            <p:spPr>
              <a:xfrm>
                <a:off x="399194" y="1491094"/>
                <a:ext cx="4351748" cy="12736"/>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0F17058A-ED76-3114-24F2-C59B5D43E58E}"/>
                </a:ext>
              </a:extLst>
            </p:cNvPr>
            <p:cNvSpPr txBox="1"/>
            <p:nvPr/>
          </p:nvSpPr>
          <p:spPr>
            <a:xfrm>
              <a:off x="399194" y="1547375"/>
              <a:ext cx="422402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Open Sans"/>
                  <a:ea typeface="+mn-ea"/>
                  <a:cs typeface="+mn-cs"/>
                </a:rPr>
                <a:t>Interactive assessment allows users to explore their interests and </a:t>
              </a:r>
              <a:r>
                <a:rPr kumimoji="0" lang="en-US" sz="1800" b="0" i="0" u="none" strike="noStrike" kern="1200" cap="none" spc="0" normalizeH="0" baseline="0" noProof="0" dirty="0" err="1">
                  <a:ln>
                    <a:noFill/>
                  </a:ln>
                  <a:solidFill>
                    <a:srgbClr val="003865"/>
                  </a:solidFill>
                  <a:effectLst/>
                  <a:uLnTx/>
                  <a:uFillTx/>
                  <a:latin typeface="Open Sans"/>
                  <a:ea typeface="+mn-ea"/>
                  <a:cs typeface="+mn-cs"/>
                </a:rPr>
                <a:t>buil</a:t>
              </a:r>
              <a:r>
                <a:rPr lang="en-US" dirty="0">
                  <a:solidFill>
                    <a:srgbClr val="003865"/>
                  </a:solidFill>
                  <a:latin typeface="Open Sans"/>
                </a:rPr>
                <a:t>d an understanding of their potential careers.</a:t>
              </a:r>
              <a:endParaRPr kumimoji="0" lang="en-US" sz="1800" b="0" i="0" u="none" strike="noStrike" kern="1200" cap="none" spc="0" normalizeH="0" baseline="0" noProof="0" dirty="0">
                <a:ln>
                  <a:noFill/>
                </a:ln>
                <a:solidFill>
                  <a:srgbClr val="003865"/>
                </a:solidFill>
                <a:effectLst/>
                <a:uLnTx/>
                <a:uFillTx/>
                <a:latin typeface="Open Sans"/>
                <a:ea typeface="+mn-ea"/>
                <a:cs typeface="+mn-cs"/>
              </a:endParaRPr>
            </a:p>
          </p:txBody>
        </p:sp>
      </p:grpSp>
      <p:grpSp>
        <p:nvGrpSpPr>
          <p:cNvPr id="16" name="Group 15">
            <a:extLst>
              <a:ext uri="{FF2B5EF4-FFF2-40B4-BE49-F238E27FC236}">
                <a16:creationId xmlns:a16="http://schemas.microsoft.com/office/drawing/2014/main" id="{C415C89D-D9E9-35E9-8280-5742C157A09B}"/>
              </a:ext>
            </a:extLst>
          </p:cNvPr>
          <p:cNvGrpSpPr/>
          <p:nvPr/>
        </p:nvGrpSpPr>
        <p:grpSpPr>
          <a:xfrm>
            <a:off x="322181" y="2742600"/>
            <a:ext cx="4440319" cy="3320367"/>
            <a:chOff x="273155" y="3670112"/>
            <a:chExt cx="4440319" cy="3320367"/>
          </a:xfrm>
        </p:grpSpPr>
        <p:grpSp>
          <p:nvGrpSpPr>
            <p:cNvPr id="10" name="Group 9">
              <a:extLst>
                <a:ext uri="{FF2B5EF4-FFF2-40B4-BE49-F238E27FC236}">
                  <a16:creationId xmlns:a16="http://schemas.microsoft.com/office/drawing/2014/main" id="{935807A8-522C-AD44-8DD0-6675D8FA1DA8}"/>
                </a:ext>
              </a:extLst>
            </p:cNvPr>
            <p:cNvGrpSpPr/>
            <p:nvPr/>
          </p:nvGrpSpPr>
          <p:grpSpPr>
            <a:xfrm>
              <a:off x="273155" y="3670112"/>
              <a:ext cx="4440319" cy="400110"/>
              <a:chOff x="310623" y="3181290"/>
              <a:chExt cx="4440319" cy="400110"/>
            </a:xfrm>
          </p:grpSpPr>
          <p:sp>
            <p:nvSpPr>
              <p:cNvPr id="24" name="TextBox 23">
                <a:extLst>
                  <a:ext uri="{FF2B5EF4-FFF2-40B4-BE49-F238E27FC236}">
                    <a16:creationId xmlns:a16="http://schemas.microsoft.com/office/drawing/2014/main" id="{5E4607B6-A64B-C45C-B51A-D7349DEAF752}"/>
                  </a:ext>
                </a:extLst>
              </p:cNvPr>
              <p:cNvSpPr txBox="1"/>
              <p:nvPr/>
            </p:nvSpPr>
            <p:spPr>
              <a:xfrm>
                <a:off x="310623" y="3181290"/>
                <a:ext cx="43500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865"/>
                    </a:solidFill>
                    <a:effectLst/>
                    <a:uLnTx/>
                    <a:uFillTx/>
                    <a:latin typeface="Open Sans"/>
                    <a:ea typeface="+mn-ea"/>
                    <a:cs typeface="+mn-cs"/>
                  </a:rPr>
                  <a:t>Career Matches</a:t>
                </a:r>
              </a:p>
            </p:txBody>
          </p:sp>
          <p:cxnSp>
            <p:nvCxnSpPr>
              <p:cNvPr id="7" name="Straight Connector 6">
                <a:extLst>
                  <a:ext uri="{FF2B5EF4-FFF2-40B4-BE49-F238E27FC236}">
                    <a16:creationId xmlns:a16="http://schemas.microsoft.com/office/drawing/2014/main" id="{A294BB2B-8EFB-541A-02CE-E0EE4F7AFCAC}"/>
                  </a:ext>
                </a:extLst>
              </p:cNvPr>
              <p:cNvCxnSpPr>
                <a:cxnSpLocks/>
              </p:cNvCxnSpPr>
              <p:nvPr/>
            </p:nvCxnSpPr>
            <p:spPr>
              <a:xfrm>
                <a:off x="399194" y="3581400"/>
                <a:ext cx="4351748"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64C51943-4C2C-BB85-4D71-1DC9956BD2B0}"/>
                </a:ext>
              </a:extLst>
            </p:cNvPr>
            <p:cNvSpPr txBox="1"/>
            <p:nvPr/>
          </p:nvSpPr>
          <p:spPr>
            <a:xfrm>
              <a:off x="355820" y="4128157"/>
              <a:ext cx="4184730"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Open Sans"/>
                  <a:ea typeface="+mn-ea"/>
                  <a:cs typeface="+mn-cs"/>
                </a:rPr>
                <a:t>Upon completion of the Career Quiz, users can see a list of careers that match their interests. These career entries include information like background, outlook, salary, and required education.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3865"/>
                </a:solidFill>
                <a:latin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Open Sans"/>
                  <a:ea typeface="+mn-ea"/>
                  <a:cs typeface="+mn-cs"/>
                </a:rPr>
                <a:t>Users can also select Career Matches without completing the quiz to see a general list of careers.</a:t>
              </a:r>
            </a:p>
          </p:txBody>
        </p:sp>
      </p:grpSp>
    </p:spTree>
    <p:extLst>
      <p:ext uri="{BB962C8B-B14F-4D97-AF65-F5344CB8AC3E}">
        <p14:creationId xmlns:p14="http://schemas.microsoft.com/office/powerpoint/2010/main" val="2308208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Custom 1">
      <a:dk1>
        <a:srgbClr val="000000"/>
      </a:dk1>
      <a:lt1>
        <a:srgbClr val="FFFFFF"/>
      </a:lt1>
      <a:dk2>
        <a:srgbClr val="003865"/>
      </a:dk2>
      <a:lt2>
        <a:srgbClr val="E7E6E6"/>
      </a:lt2>
      <a:accent1>
        <a:srgbClr val="004978"/>
      </a:accent1>
      <a:accent2>
        <a:srgbClr val="006198"/>
      </a:accent2>
      <a:accent3>
        <a:srgbClr val="0085CA"/>
      </a:accent3>
      <a:accent4>
        <a:srgbClr val="71C5E8"/>
      </a:accent4>
      <a:accent5>
        <a:srgbClr val="F2A902"/>
      </a:accent5>
      <a:accent6>
        <a:srgbClr val="DC4405"/>
      </a:accent6>
      <a:hlink>
        <a:srgbClr val="00A9E0"/>
      </a:hlink>
      <a:folHlink>
        <a:srgbClr val="003865"/>
      </a:folHlink>
    </a:clrScheme>
    <a:fontScheme name="Custom 1">
      <a:majorFont>
        <a:latin typeface="Open San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9ECD"/>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Gale_Brand_PPT_6_21_2018_Rd3.pptx" id="{23E5ADC5-2FAF-4CEA-A8AF-097EC8D94AD9}" vid="{657AF0CA-7D2E-42E2-81CA-9BAEE847F02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726</TotalTime>
  <Words>1572</Words>
  <Application>Microsoft Office PowerPoint</Application>
  <PresentationFormat>Widescreen</PresentationFormat>
  <Paragraphs>128</Paragraphs>
  <Slides>16</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DIN-Medium</vt:lpstr>
      <vt:lpstr>Open Sans</vt:lpstr>
      <vt:lpstr>Trebuchet MS</vt:lpstr>
      <vt:lpstr>1_Office Theme</vt:lpstr>
      <vt:lpstr>GALE PRESENTS: PETERSON’S CAREER PREP</vt:lpstr>
      <vt:lpstr>GALE PRESENTS: PETERSON’S CAREER PREP OVERVIEW </vt:lpstr>
      <vt:lpstr>CAREER TOOLS: RESUME BUILDER</vt:lpstr>
      <vt:lpstr>CAREER TOOLS</vt:lpstr>
      <vt:lpstr>CAREER TOOLS</vt:lpstr>
      <vt:lpstr>CAREER TOOLS: RESUME BUILDER</vt:lpstr>
      <vt:lpstr>CAREER TOOLS: RESUME BUILDER</vt:lpstr>
      <vt:lpstr>CAREER TOOLS: CAREER ADVICE</vt:lpstr>
      <vt:lpstr>CAREER TOOLS: FIND A CAREER</vt:lpstr>
      <vt:lpstr>CAREER TOOLS: JOB SEARCH</vt:lpstr>
      <vt:lpstr>ACCESS CAREER TOOLS</vt:lpstr>
      <vt:lpstr>SCHOOL AND SCHOLARSHIP TOOLS: SCHOOL SEARCH</vt:lpstr>
      <vt:lpstr>SCHOOL AND SCHOLARSHIP TOOLS: SCHOLARSHIP SEARCH</vt:lpstr>
      <vt:lpstr>SCHOOL AND SCHOLARSHIP TOOLS: FINANCIAL AID QUIZ</vt:lpstr>
      <vt:lpstr>ACCESS SCHOOL AND SCHOLARSHIP TOOLS</vt:lpstr>
      <vt:lpstr>PowerPoint Presentation</vt:lpstr>
    </vt:vector>
  </TitlesOfParts>
  <Company>Cengage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Explore Enhancements to Gale Business: Plan Builder  Amber Winters Senior Training Consultant</dc:title>
  <dc:creator>Winters, Amber</dc:creator>
  <cp:lastModifiedBy>Winters, Amber</cp:lastModifiedBy>
  <cp:revision>2</cp:revision>
  <dcterms:created xsi:type="dcterms:W3CDTF">2024-01-26T15:22:51Z</dcterms:created>
  <dcterms:modified xsi:type="dcterms:W3CDTF">2024-07-02T16:59:14Z</dcterms:modified>
</cp:coreProperties>
</file>